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6" r:id="rId2"/>
    <p:sldMasterId id="2147483689" r:id="rId3"/>
  </p:sldMasterIdLst>
  <p:sldIdLst>
    <p:sldId id="30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9" r:id="rId5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9" autoAdjust="0"/>
    <p:restoredTop sz="82872" autoAdjust="0"/>
  </p:normalViewPr>
  <p:slideViewPr>
    <p:cSldViewPr>
      <p:cViewPr varScale="1">
        <p:scale>
          <a:sx n="84" d="100"/>
          <a:sy n="84" d="100"/>
        </p:scale>
        <p:origin x="5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88115" y="2546172"/>
            <a:ext cx="3615768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91142" y="3442893"/>
            <a:ext cx="6375400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DDDDD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DDDDD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742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73880" y="1403172"/>
            <a:ext cx="7244238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29559" y="2379217"/>
            <a:ext cx="6609080" cy="3202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DDDDDD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757AD-9D10-844A-E52A-D666A44EBC6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32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17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vEXTWilW_sU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AIK-repo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6Jr6z_YvJhc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AIK-repo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emantic-kerne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AI for .NET with 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>
                <a:latin typeface="Space Grotesk" pitchFamily="2" charset="77"/>
                <a:cs typeface="Space Grotesk" pitchFamily="2" charset="77"/>
              </a:rPr>
              <a:t>John Maeda and Evan Chaki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5663" y="1746250"/>
            <a:ext cx="6901180" cy="3441700"/>
            <a:chOff x="2645663" y="1746250"/>
            <a:chExt cx="6901180" cy="3441700"/>
          </a:xfrm>
        </p:grpSpPr>
        <p:sp>
          <p:nvSpPr>
            <p:cNvPr id="3" name="object 3"/>
            <p:cNvSpPr/>
            <p:nvPr/>
          </p:nvSpPr>
          <p:spPr>
            <a:xfrm>
              <a:off x="2645651" y="1746249"/>
              <a:ext cx="6901180" cy="3441700"/>
            </a:xfrm>
            <a:custGeom>
              <a:avLst/>
              <a:gdLst/>
              <a:ahLst/>
              <a:cxnLst/>
              <a:rect l="l" t="t" r="r" b="b"/>
              <a:pathLst>
                <a:path w="6901180" h="3441700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3244850"/>
                  </a:lnTo>
                  <a:lnTo>
                    <a:pt x="158496" y="324485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3244850"/>
                  </a:lnTo>
                  <a:lnTo>
                    <a:pt x="0" y="3441700"/>
                  </a:lnTo>
                  <a:lnTo>
                    <a:pt x="6900672" y="3441700"/>
                  </a:lnTo>
                  <a:lnTo>
                    <a:pt x="6900672" y="324485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04159" y="1866899"/>
              <a:ext cx="6583680" cy="3124200"/>
            </a:xfrm>
            <a:custGeom>
              <a:avLst/>
              <a:gdLst/>
              <a:ahLst/>
              <a:cxnLst/>
              <a:rect l="l" t="t" r="r" b="b"/>
              <a:pathLst>
                <a:path w="6583680" h="3124200">
                  <a:moveTo>
                    <a:pt x="0" y="0"/>
                  </a:moveTo>
                  <a:lnTo>
                    <a:pt x="6583679" y="0"/>
                  </a:lnTo>
                  <a:lnTo>
                    <a:pt x="6583679" y="3124199"/>
                  </a:lnTo>
                  <a:lnTo>
                    <a:pt x="0" y="3124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42259" y="1761998"/>
            <a:ext cx="6521450" cy="2560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35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  <a:p>
            <a:pPr marL="107950" marR="2490470">
              <a:lnSpc>
                <a:spcPct val="103699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r>
              <a:rPr sz="1350" spc="229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0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builder</a:t>
            </a:r>
            <a:r>
              <a:rPr sz="1350" spc="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0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KernelBuilder();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  <a:p>
            <a:pPr marL="107950" marR="5080">
              <a:lnSpc>
                <a:spcPts val="1680"/>
              </a:lnSpc>
              <a:spcBef>
                <a:spcPts val="5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r>
              <a:rPr sz="1350" spc="-15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(useAzureOpenAI,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model,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azureEndpoint,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apiKey,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orgId)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endParaRPr sz="1350">
              <a:latin typeface="Courier New"/>
              <a:cs typeface="Courier New"/>
            </a:endParaRPr>
          </a:p>
          <a:p>
            <a:pPr marR="4111625" indent="107950">
              <a:lnSpc>
                <a:spcPts val="1620"/>
              </a:lnSpc>
              <a:spcBef>
                <a:spcPts val="5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r>
              <a:rPr sz="1350" spc="35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4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model</a:t>
            </a:r>
            <a:r>
              <a:rPr sz="1350" spc="15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=</a:t>
            </a:r>
            <a:r>
              <a:rPr sz="1350" spc="15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"gpt-</a:t>
            </a:r>
            <a:r>
              <a:rPr sz="1350" spc="-25" dirty="0">
                <a:solidFill>
                  <a:srgbClr val="74705D"/>
                </a:solidFill>
                <a:latin typeface="Courier New"/>
                <a:cs typeface="Courier New"/>
              </a:rPr>
              <a:t>4";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10</a:t>
            </a:r>
            <a:endParaRPr sz="1350">
              <a:latin typeface="Courier New"/>
              <a:cs typeface="Courier New"/>
            </a:endParaRPr>
          </a:p>
          <a:p>
            <a:pPr marR="1226820">
              <a:lnSpc>
                <a:spcPts val="1680"/>
              </a:lnSpc>
              <a:spcBef>
                <a:spcPts val="1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11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$"Using</a:t>
            </a:r>
            <a:r>
              <a:rPr sz="1350" spc="3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700" spc="275" dirty="0">
                <a:solidFill>
                  <a:srgbClr val="A6E22E"/>
                </a:solidFill>
                <a:latin typeface="Segoe UI Symbol"/>
                <a:cs typeface="Segoe UI Symbol"/>
              </a:rPr>
              <a:t>🧱</a:t>
            </a:r>
            <a:r>
              <a:rPr sz="1700" spc="114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Model:</a:t>
            </a:r>
            <a:r>
              <a:rPr sz="1350" spc="2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{model}"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12</a:t>
            </a:r>
            <a:endParaRPr sz="1350">
              <a:latin typeface="Courier New"/>
              <a:cs typeface="Courier New"/>
            </a:endParaRPr>
          </a:p>
          <a:p>
            <a:pPr marL="347345" indent="-347345">
              <a:lnSpc>
                <a:spcPts val="1614"/>
              </a:lnSpc>
              <a:buClr>
                <a:srgbClr val="DDDDDD"/>
              </a:buClr>
              <a:buFont typeface="Courier New"/>
              <a:buAutoNum type="arabicPlain" startAt="13"/>
              <a:tabLst>
                <a:tab pos="347345" algn="l"/>
              </a:tabLst>
            </a:pPr>
            <a:r>
              <a:rPr sz="1350" spc="360" dirty="0">
                <a:solidFill>
                  <a:srgbClr val="F92572"/>
                </a:solidFill>
                <a:latin typeface="Arial Black"/>
                <a:cs typeface="Arial Black"/>
              </a:rPr>
              <a:t>if</a:t>
            </a:r>
            <a:r>
              <a:rPr sz="1350" spc="40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(useAzureOpenAI)</a:t>
            </a:r>
            <a:endParaRPr sz="1350">
              <a:latin typeface="Courier New"/>
              <a:cs typeface="Courier New"/>
            </a:endParaRPr>
          </a:p>
          <a:p>
            <a:pPr marL="779780" indent="-779780">
              <a:lnSpc>
                <a:spcPct val="100000"/>
              </a:lnSpc>
              <a:buAutoNum type="arabicPlain" startAt="13"/>
              <a:tabLst>
                <a:tab pos="779780" algn="l"/>
              </a:tabLst>
            </a:pPr>
            <a:r>
              <a:rPr sz="1350" spc="20" dirty="0">
                <a:solidFill>
                  <a:srgbClr val="DDDDDD"/>
                </a:solidFill>
                <a:latin typeface="Courier New"/>
                <a:cs typeface="Courier New"/>
              </a:rPr>
              <a:t>builder.WithAzureChatCompletionService(model,</a:t>
            </a:r>
            <a:r>
              <a:rPr sz="1350" spc="-10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azureEn</a:t>
            </a:r>
            <a:endParaRPr sz="1350">
              <a:latin typeface="Courier New"/>
              <a:cs typeface="Courier New"/>
            </a:endParaRPr>
          </a:p>
          <a:p>
            <a:pPr marL="347345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47345" algn="l"/>
              </a:tabLst>
            </a:pPr>
            <a:r>
              <a:rPr sz="1350" spc="55" dirty="0">
                <a:solidFill>
                  <a:srgbClr val="F92572"/>
                </a:solidFill>
                <a:latin typeface="Arial Black"/>
                <a:cs typeface="Arial Black"/>
              </a:rPr>
              <a:t>else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2259" y="4299457"/>
            <a:ext cx="2292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42259" y="4512817"/>
            <a:ext cx="22923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17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2259" y="4299457"/>
            <a:ext cx="6521450" cy="655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80415">
              <a:lnSpc>
                <a:spcPct val="100000"/>
              </a:lnSpc>
              <a:spcBef>
                <a:spcPts val="135"/>
              </a:spcBef>
            </a:pPr>
            <a:r>
              <a:rPr sz="1350" spc="20" dirty="0">
                <a:solidFill>
                  <a:srgbClr val="DDDDDD"/>
                </a:solidFill>
                <a:latin typeface="Courier New"/>
                <a:cs typeface="Courier New"/>
              </a:rPr>
              <a:t>builder.WithOpenAIChatCompletionService(model,</a:t>
            </a:r>
            <a:r>
              <a:rPr sz="1350" spc="-10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apiKey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18</a:t>
            </a:r>
            <a:r>
              <a:rPr sz="1350" spc="3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IKernel</a:t>
            </a:r>
            <a:r>
              <a:rPr sz="1350" spc="1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kernel</a:t>
            </a:r>
            <a:r>
              <a:rPr sz="1350" spc="1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builder.Build();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5470" y="2440939"/>
            <a:ext cx="618109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631950" algn="l"/>
                <a:tab pos="3484245" algn="l"/>
                <a:tab pos="4711065" algn="l"/>
              </a:tabLst>
            </a:pPr>
            <a:r>
              <a:rPr sz="6300" spc="-25" dirty="0"/>
              <a:t>USE</a:t>
            </a:r>
            <a:r>
              <a:rPr sz="6300" dirty="0"/>
              <a:t>	</a:t>
            </a:r>
            <a:r>
              <a:rPr sz="6300" spc="-25" dirty="0"/>
              <a:t>ONE</a:t>
            </a:r>
            <a:r>
              <a:rPr sz="6300" dirty="0"/>
              <a:t>	</a:t>
            </a:r>
            <a:r>
              <a:rPr sz="6300" spc="-25" dirty="0"/>
              <a:t>OF</a:t>
            </a:r>
            <a:r>
              <a:rPr sz="6300" dirty="0"/>
              <a:t>	</a:t>
            </a:r>
            <a:r>
              <a:rPr sz="6300" spc="-25" dirty="0"/>
              <a:t>THE</a:t>
            </a:r>
            <a:endParaRPr sz="6300" dirty="0"/>
          </a:p>
          <a:p>
            <a:pPr marL="1019810" algn="ctr">
              <a:lnSpc>
                <a:spcPct val="100000"/>
              </a:lnSpc>
            </a:pPr>
            <a:r>
              <a:rPr sz="6300" spc="-10" dirty="0"/>
              <a:t>PLUGINS</a:t>
            </a:r>
            <a:r>
              <a:rPr lang="en-US" sz="6300" spc="-10" dirty="0"/>
              <a:t> 🔌</a:t>
            </a:r>
            <a:endParaRPr sz="6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90" rIns="0" bIns="0" rtlCol="0">
            <a:spAutoFit/>
          </a:bodyPr>
          <a:lstStyle/>
          <a:p>
            <a:pPr marL="1861820">
              <a:lnSpc>
                <a:spcPct val="100000"/>
              </a:lnSpc>
              <a:spcBef>
                <a:spcPts val="125"/>
              </a:spcBef>
            </a:pPr>
            <a:r>
              <a:rPr sz="3250" dirty="0"/>
              <a:t>LOAD</a:t>
            </a:r>
            <a:r>
              <a:rPr sz="3250" spc="-70" dirty="0"/>
              <a:t> </a:t>
            </a:r>
            <a:r>
              <a:rPr sz="3250" dirty="0"/>
              <a:t>THE</a:t>
            </a:r>
            <a:r>
              <a:rPr sz="3250" spc="-70" dirty="0"/>
              <a:t> </a:t>
            </a:r>
            <a:r>
              <a:rPr sz="3250" spc="-10" dirty="0"/>
              <a:t>PLUGIN</a:t>
            </a:r>
            <a:endParaRPr sz="3250"/>
          </a:p>
        </p:txBody>
      </p:sp>
      <p:sp>
        <p:nvSpPr>
          <p:cNvPr id="3" name="object 3"/>
          <p:cNvSpPr/>
          <p:nvPr/>
        </p:nvSpPr>
        <p:spPr>
          <a:xfrm>
            <a:off x="2645651" y="1998979"/>
            <a:ext cx="6901180" cy="3439160"/>
          </a:xfrm>
          <a:custGeom>
            <a:avLst/>
            <a:gdLst/>
            <a:ahLst/>
            <a:cxnLst/>
            <a:rect l="l" t="t" r="r" b="b"/>
            <a:pathLst>
              <a:path w="6901180" h="3439160">
                <a:moveTo>
                  <a:pt x="6900672" y="0"/>
                </a:moveTo>
                <a:lnTo>
                  <a:pt x="6742176" y="0"/>
                </a:lnTo>
                <a:lnTo>
                  <a:pt x="6742176" y="119380"/>
                </a:lnTo>
                <a:lnTo>
                  <a:pt x="6742176" y="3243580"/>
                </a:lnTo>
                <a:lnTo>
                  <a:pt x="158496" y="3243580"/>
                </a:lnTo>
                <a:lnTo>
                  <a:pt x="158496" y="119380"/>
                </a:lnTo>
                <a:lnTo>
                  <a:pt x="6742176" y="119380"/>
                </a:lnTo>
                <a:lnTo>
                  <a:pt x="6742176" y="0"/>
                </a:lnTo>
                <a:lnTo>
                  <a:pt x="0" y="0"/>
                </a:lnTo>
                <a:lnTo>
                  <a:pt x="0" y="119380"/>
                </a:lnTo>
                <a:lnTo>
                  <a:pt x="0" y="3243580"/>
                </a:lnTo>
                <a:lnTo>
                  <a:pt x="0" y="3439160"/>
                </a:lnTo>
                <a:lnTo>
                  <a:pt x="6900672" y="3439160"/>
                </a:lnTo>
                <a:lnTo>
                  <a:pt x="6900672" y="3243580"/>
                </a:lnTo>
                <a:lnTo>
                  <a:pt x="6900672" y="11938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1835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6050" marR="29209">
              <a:lnSpc>
                <a:spcPct val="100000"/>
              </a:lnSpc>
              <a:spcBef>
                <a:spcPts val="27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4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TimeSpan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startTime</a:t>
            </a:r>
            <a:r>
              <a:rPr sz="1350" spc="1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TimeSpan.FromTicks(DateTime.Now.Tick</a:t>
            </a:r>
            <a:r>
              <a:rPr sz="1350" spc="5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3"/>
              <a:tabLst>
                <a:tab pos="385445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20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Load</a:t>
            </a:r>
            <a:r>
              <a:rPr sz="1350" spc="204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Design</a:t>
            </a:r>
            <a:r>
              <a:rPr sz="1350" spc="20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Thinking</a:t>
            </a:r>
            <a:r>
              <a:rPr sz="1350" spc="204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Plugin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37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pluginsSKDirectory</a:t>
            </a:r>
            <a:r>
              <a:rPr sz="1350" spc="3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"plugins-</a:t>
            </a:r>
            <a:r>
              <a:rPr sz="1350" spc="-20" dirty="0">
                <a:solidFill>
                  <a:srgbClr val="A6E22E"/>
                </a:solidFill>
                <a:latin typeface="Courier New"/>
                <a:cs typeface="Courier New"/>
              </a:rPr>
              <a:t>sk"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  <a:p>
            <a:pPr marL="146050" marR="29209" indent="239395">
              <a:lnSpc>
                <a:spcPts val="1680"/>
              </a:lnSpc>
              <a:spcBef>
                <a:spcPts val="5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200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dtFunctions</a:t>
            </a:r>
            <a:r>
              <a:rPr sz="1350" spc="20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kernel.ImportSemanticSkillFromDirectory 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ts val="1614"/>
              </a:lnSpc>
              <a:buClr>
                <a:srgbClr val="DDDDDD"/>
              </a:buClr>
              <a:buAutoNum type="arabicPlain" startAt="7"/>
              <a:tabLst>
                <a:tab pos="385445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Run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the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Function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EmpathizeTable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7"/>
              <a:tabLst>
                <a:tab pos="385445" algn="l"/>
              </a:tabLst>
            </a:pP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39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</a:t>
            </a:r>
            <a:r>
              <a:rPr sz="1350" spc="3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await</a:t>
            </a:r>
            <a:r>
              <a:rPr sz="1350" b="1" spc="39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dtFunctions[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"EmpathizeTable"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].InvokeAs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buClr>
                <a:srgbClr val="DDDDDD"/>
              </a:buClr>
              <a:buAutoNum type="arabicPlain" startAt="7"/>
              <a:tabLst>
                <a:tab pos="385445" algn="l"/>
              </a:tabLst>
            </a:pP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@"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7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1.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Radio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won't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turn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7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2.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Sputters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due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static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7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3.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Nice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customers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support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people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7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4.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No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one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knows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fix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7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5.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Doesn't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know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time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35" dirty="0">
                <a:solidFill>
                  <a:srgbClr val="A6E22E"/>
                </a:solidFill>
                <a:latin typeface="Courier New"/>
                <a:cs typeface="Courier New"/>
              </a:rPr>
              <a:t>is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ts val="1050"/>
              </a:lnSpc>
              <a:spcBef>
                <a:spcPts val="60"/>
              </a:spcBef>
              <a:buClr>
                <a:srgbClr val="DDDDDD"/>
              </a:buClr>
              <a:buAutoNum type="arabicPlain" startAt="7"/>
              <a:tabLst>
                <a:tab pos="384810" algn="l"/>
                <a:tab pos="709930" algn="l"/>
              </a:tabLst>
            </a:pPr>
            <a:r>
              <a:rPr sz="1350" spc="-50" dirty="0">
                <a:solidFill>
                  <a:srgbClr val="A6E22E"/>
                </a:solidFill>
                <a:latin typeface="Courier New"/>
                <a:cs typeface="Courier New"/>
              </a:rPr>
              <a:t>6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	Grew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up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house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boat"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90" rIns="0" bIns="0" rtlCol="0">
            <a:spAutoFit/>
          </a:bodyPr>
          <a:lstStyle/>
          <a:p>
            <a:pPr marL="2048510">
              <a:lnSpc>
                <a:spcPct val="100000"/>
              </a:lnSpc>
              <a:spcBef>
                <a:spcPts val="125"/>
              </a:spcBef>
            </a:pPr>
            <a:r>
              <a:rPr sz="3250" dirty="0"/>
              <a:t>PREP</a:t>
            </a:r>
            <a:r>
              <a:rPr sz="3250" spc="5" dirty="0"/>
              <a:t> </a:t>
            </a:r>
            <a:r>
              <a:rPr sz="3250" dirty="0"/>
              <a:t>THE</a:t>
            </a:r>
            <a:r>
              <a:rPr sz="3250" spc="5" dirty="0"/>
              <a:t> </a:t>
            </a:r>
            <a:r>
              <a:rPr sz="3250" spc="-10" dirty="0"/>
              <a:t>INPUT</a:t>
            </a:r>
            <a:endParaRPr sz="3250"/>
          </a:p>
        </p:txBody>
      </p:sp>
      <p:sp>
        <p:nvSpPr>
          <p:cNvPr id="3" name="object 3"/>
          <p:cNvSpPr/>
          <p:nvPr/>
        </p:nvSpPr>
        <p:spPr>
          <a:xfrm>
            <a:off x="2645651" y="1998979"/>
            <a:ext cx="6901180" cy="3439160"/>
          </a:xfrm>
          <a:custGeom>
            <a:avLst/>
            <a:gdLst/>
            <a:ahLst/>
            <a:cxnLst/>
            <a:rect l="l" t="t" r="r" b="b"/>
            <a:pathLst>
              <a:path w="6901180" h="3439160">
                <a:moveTo>
                  <a:pt x="6900672" y="0"/>
                </a:moveTo>
                <a:lnTo>
                  <a:pt x="6742176" y="0"/>
                </a:lnTo>
                <a:lnTo>
                  <a:pt x="6742176" y="119380"/>
                </a:lnTo>
                <a:lnTo>
                  <a:pt x="6742176" y="3243580"/>
                </a:lnTo>
                <a:lnTo>
                  <a:pt x="158496" y="3243580"/>
                </a:lnTo>
                <a:lnTo>
                  <a:pt x="158496" y="119380"/>
                </a:lnTo>
                <a:lnTo>
                  <a:pt x="6742176" y="119380"/>
                </a:lnTo>
                <a:lnTo>
                  <a:pt x="6742176" y="0"/>
                </a:lnTo>
                <a:lnTo>
                  <a:pt x="0" y="0"/>
                </a:lnTo>
                <a:lnTo>
                  <a:pt x="0" y="119380"/>
                </a:lnTo>
                <a:lnTo>
                  <a:pt x="0" y="3243580"/>
                </a:lnTo>
                <a:lnTo>
                  <a:pt x="0" y="3439160"/>
                </a:lnTo>
                <a:lnTo>
                  <a:pt x="6900672" y="3439160"/>
                </a:lnTo>
                <a:lnTo>
                  <a:pt x="6900672" y="3243580"/>
                </a:lnTo>
                <a:lnTo>
                  <a:pt x="6900672" y="11938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59" y="211835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410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r>
              <a:rPr sz="1350" spc="-8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40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dtFunctions</a:t>
            </a:r>
            <a:r>
              <a:rPr sz="1350" spc="3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4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kernel.ImportSemanticSkillFromDirectory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5445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Run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the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Function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EmpathizeTable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buClr>
                <a:srgbClr val="DDDDDD"/>
              </a:buClr>
              <a:buFont typeface="Courier New"/>
              <a:buAutoNum type="arabicPlain" startAt="8"/>
              <a:tabLst>
                <a:tab pos="385445" algn="l"/>
              </a:tabLst>
            </a:pP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39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</a:t>
            </a:r>
            <a:r>
              <a:rPr sz="1350" spc="3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await</a:t>
            </a:r>
            <a:r>
              <a:rPr sz="1350" b="1" spc="39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dtFunctions[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"EmpathizeTable"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].InvokeAs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@"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1.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Radio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won't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turn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2.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Sputters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due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static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3.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Nice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customers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support</a:t>
            </a:r>
            <a:r>
              <a:rPr sz="1350" spc="2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people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4.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No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one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knows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fix</a:t>
            </a:r>
            <a:r>
              <a:rPr sz="1350" spc="1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5.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Doesn't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know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time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35" dirty="0">
                <a:solidFill>
                  <a:srgbClr val="A6E22E"/>
                </a:solidFill>
                <a:latin typeface="Courier New"/>
                <a:cs typeface="Courier New"/>
              </a:rPr>
              <a:t>is</a:t>
            </a:r>
            <a:endParaRPr sz="1350">
              <a:latin typeface="Courier New"/>
              <a:cs typeface="Courier New"/>
            </a:endParaRPr>
          </a:p>
          <a:p>
            <a:pPr marL="37465" marR="3054985" indent="347345">
              <a:lnSpc>
                <a:spcPts val="1680"/>
              </a:lnSpc>
              <a:spcBef>
                <a:spcPts val="5"/>
              </a:spcBef>
              <a:buClr>
                <a:srgbClr val="DDDDDD"/>
              </a:buClr>
              <a:buAutoNum type="arabicPlain" startAt="8"/>
              <a:tabLst>
                <a:tab pos="384810" algn="l"/>
              </a:tabLst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6.</a:t>
            </a:r>
            <a:r>
              <a:rPr sz="1350" spc="11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Grew</a:t>
            </a:r>
            <a:r>
              <a:rPr sz="1350" spc="12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up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r>
              <a:rPr sz="1350" spc="12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r>
              <a:rPr sz="1350" spc="12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house</a:t>
            </a:r>
            <a:r>
              <a:rPr sz="1350" spc="1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boat"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17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ts val="1614"/>
              </a:lnSpc>
              <a:buAutoNum type="arabicPlain" startAt="18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TimeSpan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endTime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-14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TimeSpan.FromTicks(DateTime.Now.Ticks)</a:t>
            </a:r>
            <a:endParaRPr sz="1350">
              <a:latin typeface="Courier New"/>
              <a:cs typeface="Courier New"/>
            </a:endParaRPr>
          </a:p>
          <a:p>
            <a:pPr marL="37465" marR="1974214" indent="347345">
              <a:lnSpc>
                <a:spcPts val="1680"/>
              </a:lnSpc>
              <a:buAutoNum type="arabicPlain" startAt="18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TimeSpan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elapsed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endTime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-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startTime;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20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444" y="2440939"/>
            <a:ext cx="7158356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71930">
              <a:lnSpc>
                <a:spcPct val="100000"/>
              </a:lnSpc>
              <a:spcBef>
                <a:spcPts val="100"/>
              </a:spcBef>
              <a:tabLst>
                <a:tab pos="3726179" algn="l"/>
                <a:tab pos="3919854" algn="l"/>
              </a:tabLst>
            </a:pPr>
            <a:r>
              <a:rPr sz="6300" spc="45" dirty="0"/>
              <a:t>P</a:t>
            </a:r>
            <a:r>
              <a:rPr sz="6300" spc="204" dirty="0"/>
              <a:t>L</a:t>
            </a:r>
            <a:r>
              <a:rPr sz="6300" spc="-405" dirty="0"/>
              <a:t>A</a:t>
            </a:r>
            <a:r>
              <a:rPr sz="6300" spc="45" dirty="0"/>
              <a:t>TE</a:t>
            </a:r>
            <a:r>
              <a:rPr sz="6300" dirty="0"/>
              <a:t>	</a:t>
            </a:r>
            <a:r>
              <a:rPr sz="6300" spc="-25" dirty="0"/>
              <a:t>THE </a:t>
            </a:r>
            <a:r>
              <a:rPr sz="6300" spc="-10" dirty="0"/>
              <a:t>FINISHED</a:t>
            </a:r>
            <a:r>
              <a:rPr sz="6300" dirty="0"/>
              <a:t>	</a:t>
            </a:r>
            <a:r>
              <a:rPr sz="6300" spc="-20" dirty="0"/>
              <a:t>MEAL</a:t>
            </a:r>
            <a:r>
              <a:rPr lang="en-US" sz="6300" spc="-20" dirty="0"/>
              <a:t>  🍽️ </a:t>
            </a:r>
            <a:endParaRPr sz="6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5663" y="2325370"/>
            <a:ext cx="6901180" cy="2289810"/>
            <a:chOff x="2645663" y="2325370"/>
            <a:chExt cx="6901180" cy="2289810"/>
          </a:xfrm>
        </p:grpSpPr>
        <p:sp>
          <p:nvSpPr>
            <p:cNvPr id="3" name="object 3"/>
            <p:cNvSpPr/>
            <p:nvPr/>
          </p:nvSpPr>
          <p:spPr>
            <a:xfrm>
              <a:off x="2645651" y="2325369"/>
              <a:ext cx="6901180" cy="2289810"/>
            </a:xfrm>
            <a:custGeom>
              <a:avLst/>
              <a:gdLst/>
              <a:ahLst/>
              <a:cxnLst/>
              <a:rect l="l" t="t" r="r" b="b"/>
              <a:pathLst>
                <a:path w="6901180" h="2289810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2094230"/>
                  </a:lnTo>
                  <a:lnTo>
                    <a:pt x="158496" y="209423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2094230"/>
                  </a:lnTo>
                  <a:lnTo>
                    <a:pt x="0" y="2289810"/>
                  </a:lnTo>
                  <a:lnTo>
                    <a:pt x="6900672" y="2289810"/>
                  </a:lnTo>
                  <a:lnTo>
                    <a:pt x="6900672" y="209423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04159" y="2446019"/>
              <a:ext cx="6583680" cy="1973580"/>
            </a:xfrm>
            <a:custGeom>
              <a:avLst/>
              <a:gdLst/>
              <a:ahLst/>
              <a:cxnLst/>
              <a:rect l="l" t="t" r="r" b="b"/>
              <a:pathLst>
                <a:path w="6583680" h="1973579">
                  <a:moveTo>
                    <a:pt x="0" y="0"/>
                  </a:moveTo>
                  <a:lnTo>
                    <a:pt x="6583679" y="0"/>
                  </a:lnTo>
                  <a:lnTo>
                    <a:pt x="6583679" y="1973579"/>
                  </a:lnTo>
                  <a:lnTo>
                    <a:pt x="0" y="1973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29559" y="2463037"/>
            <a:ext cx="6618605" cy="1920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12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Microsoft.AspNetCore.Html;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09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Markdig;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350">
              <a:latin typeface="Courier New"/>
              <a:cs typeface="Courier New"/>
            </a:endParaRPr>
          </a:p>
          <a:p>
            <a:pPr marL="12700" marR="5080" algn="just">
              <a:lnSpc>
                <a:spcPct val="101899"/>
              </a:lnSpc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37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myPipeline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2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37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MarkdownPipelineBuilder().UseAdvancedExt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8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myResult2HTML</a:t>
            </a:r>
            <a:r>
              <a:rPr sz="1350" spc="2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Markdown.ToHtml(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"#</a:t>
            </a:r>
            <a:r>
              <a:rPr sz="1350" spc="2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2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are</a:t>
            </a:r>
            <a:r>
              <a:rPr sz="1350" spc="2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customers</a:t>
            </a:r>
            <a:r>
              <a:rPr sz="1350" spc="25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0" dirty="0">
                <a:solidFill>
                  <a:srgbClr val="A6E22E"/>
                </a:solidFill>
                <a:latin typeface="Courier New"/>
                <a:cs typeface="Courier New"/>
              </a:rPr>
              <a:t>feel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8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myHTMLContent</a:t>
            </a:r>
            <a:r>
              <a:rPr sz="1350" spc="12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2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8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HtmlContentBuilder();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350">
              <a:latin typeface="Courier New"/>
              <a:cs typeface="Courier New"/>
            </a:endParaRPr>
          </a:p>
          <a:p>
            <a:pPr marL="12700" marR="2274570">
              <a:lnSpc>
                <a:spcPct val="100000"/>
              </a:lnSpc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myHTMLContent.AppendHtml(myResult2HTML);</a:t>
            </a:r>
            <a:r>
              <a:rPr sz="1350" spc="5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myHTMLContent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3359" y="1960879"/>
            <a:ext cx="6685280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l">
              <a:lnSpc>
                <a:spcPct val="100000"/>
              </a:lnSpc>
              <a:spcBef>
                <a:spcPts val="100"/>
              </a:spcBef>
              <a:tabLst>
                <a:tab pos="2717165" algn="l"/>
                <a:tab pos="3336925" algn="l"/>
                <a:tab pos="4545965" algn="l"/>
              </a:tabLst>
            </a:pPr>
            <a:r>
              <a:rPr sz="6300" spc="-10" dirty="0"/>
              <a:t>CHECK</a:t>
            </a:r>
            <a:r>
              <a:rPr sz="6300" dirty="0"/>
              <a:t>	</a:t>
            </a:r>
            <a:r>
              <a:rPr sz="6300" spc="-25" dirty="0"/>
              <a:t>OUT</a:t>
            </a:r>
            <a:r>
              <a:rPr sz="6300" dirty="0"/>
              <a:t>	</a:t>
            </a:r>
            <a:r>
              <a:rPr sz="6300" spc="-25" dirty="0"/>
              <a:t>THE </a:t>
            </a:r>
            <a:r>
              <a:rPr sz="6300" spc="-10" dirty="0"/>
              <a:t>SCIENCE</a:t>
            </a:r>
            <a:r>
              <a:rPr sz="6300" dirty="0"/>
              <a:t>	</a:t>
            </a:r>
            <a:r>
              <a:rPr sz="6300" spc="-25" dirty="0"/>
              <a:t>OF</a:t>
            </a:r>
            <a:r>
              <a:rPr sz="6300" dirty="0"/>
              <a:t>	</a:t>
            </a:r>
            <a:r>
              <a:rPr sz="6300" spc="-1600" dirty="0"/>
              <a:t> </a:t>
            </a:r>
            <a:r>
              <a:rPr sz="6300" spc="-55" dirty="0"/>
              <a:t>YOUR</a:t>
            </a:r>
            <a:endParaRPr sz="6300" dirty="0"/>
          </a:p>
          <a:p>
            <a:pPr marR="1012190" algn="l">
              <a:lnSpc>
                <a:spcPct val="100000"/>
              </a:lnSpc>
            </a:pPr>
            <a:r>
              <a:rPr sz="6300" spc="-10" dirty="0"/>
              <a:t>COOKING</a:t>
            </a:r>
            <a:r>
              <a:rPr lang="en-US" sz="6300" spc="-10" dirty="0"/>
              <a:t> 🧑‍🍳</a:t>
            </a:r>
            <a:endParaRPr sz="6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5663" y="2218689"/>
            <a:ext cx="6901180" cy="2503170"/>
            <a:chOff x="2645663" y="2218689"/>
            <a:chExt cx="6901180" cy="2503170"/>
          </a:xfrm>
        </p:grpSpPr>
        <p:sp>
          <p:nvSpPr>
            <p:cNvPr id="3" name="object 3"/>
            <p:cNvSpPr/>
            <p:nvPr/>
          </p:nvSpPr>
          <p:spPr>
            <a:xfrm>
              <a:off x="2645651" y="2218689"/>
              <a:ext cx="6901180" cy="2503170"/>
            </a:xfrm>
            <a:custGeom>
              <a:avLst/>
              <a:gdLst/>
              <a:ahLst/>
              <a:cxnLst/>
              <a:rect l="l" t="t" r="r" b="b"/>
              <a:pathLst>
                <a:path w="6901180" h="2503170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2307590"/>
                  </a:lnTo>
                  <a:lnTo>
                    <a:pt x="158496" y="230759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2307590"/>
                  </a:lnTo>
                  <a:lnTo>
                    <a:pt x="0" y="2503170"/>
                  </a:lnTo>
                  <a:lnTo>
                    <a:pt x="6900672" y="2503170"/>
                  </a:lnTo>
                  <a:lnTo>
                    <a:pt x="6900672" y="230759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04159" y="2339340"/>
              <a:ext cx="6583680" cy="2186940"/>
            </a:xfrm>
            <a:custGeom>
              <a:avLst/>
              <a:gdLst/>
              <a:ahLst/>
              <a:cxnLst/>
              <a:rect l="l" t="t" r="r" b="b"/>
              <a:pathLst>
                <a:path w="6583680" h="2186940">
                  <a:moveTo>
                    <a:pt x="0" y="0"/>
                  </a:moveTo>
                  <a:lnTo>
                    <a:pt x="6583679" y="0"/>
                  </a:lnTo>
                  <a:lnTo>
                    <a:pt x="6583679" y="2186939"/>
                  </a:lnTo>
                  <a:lnTo>
                    <a:pt x="0" y="2186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29559" y="2356357"/>
            <a:ext cx="6609080" cy="2143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2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System.Text.Json;</a:t>
            </a:r>
            <a:endParaRPr sz="1350">
              <a:latin typeface="Courier New"/>
              <a:cs typeface="Courier New"/>
            </a:endParaRPr>
          </a:p>
          <a:p>
            <a:pPr marL="120650">
              <a:lnSpc>
                <a:spcPct val="100000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60045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8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usageresult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result.ModelResults.Select(result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=&gt;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re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445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60045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injson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JsonSerializer.Serialize(usageresult,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Js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5"/>
              </a:lnSpc>
              <a:buAutoNum type="arabicPlain" startAt="3"/>
              <a:tabLst>
                <a:tab pos="360045" algn="l"/>
              </a:tabLst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spc="10" dirty="0">
                <a:solidFill>
                  <a:srgbClr val="A6E22E"/>
                </a:solidFill>
                <a:latin typeface="Segoe UI Symbol"/>
                <a:cs typeface="Segoe UI Symbol"/>
              </a:rPr>
              <a:t>🧱</a:t>
            </a:r>
            <a:r>
              <a:rPr sz="1700" spc="12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3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MODEL</a:t>
            </a:r>
            <a:r>
              <a:rPr sz="1350" spc="3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used:\n\n&gt;</a:t>
            </a:r>
            <a:r>
              <a:rPr sz="1350" spc="3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{model}\n"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💸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21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many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TOKENS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were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used?\n\n{injs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855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⏰</a:t>
            </a:r>
            <a:r>
              <a:rPr sz="1700" spc="70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much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TIME</a:t>
            </a:r>
            <a:r>
              <a:rPr sz="1350" spc="21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did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take?\n\n&gt;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{el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44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String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functionName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"EmpathizeTable"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5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🌡</a:t>
            </a:r>
            <a:r>
              <a:rPr sz="1700" spc="100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TEMPERATURE</a:t>
            </a:r>
            <a:r>
              <a:rPr sz="1350" spc="2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setting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was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used?\</a:t>
            </a:r>
            <a:endParaRPr sz="1350">
              <a:latin typeface="Courier New"/>
              <a:cs typeface="Courier New"/>
            </a:endParaRPr>
          </a:p>
          <a:p>
            <a:pPr marL="360045" indent="-347345">
              <a:lnSpc>
                <a:spcPts val="186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🙊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TOP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setting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was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used?\n\n&gt;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A6E22E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45663" y="2218689"/>
            <a:ext cx="6901180" cy="2503170"/>
            <a:chOff x="2645663" y="2218689"/>
            <a:chExt cx="6901180" cy="2503170"/>
          </a:xfrm>
        </p:grpSpPr>
        <p:sp>
          <p:nvSpPr>
            <p:cNvPr id="3" name="object 3"/>
            <p:cNvSpPr/>
            <p:nvPr/>
          </p:nvSpPr>
          <p:spPr>
            <a:xfrm>
              <a:off x="2645651" y="2218689"/>
              <a:ext cx="6901180" cy="2503170"/>
            </a:xfrm>
            <a:custGeom>
              <a:avLst/>
              <a:gdLst/>
              <a:ahLst/>
              <a:cxnLst/>
              <a:rect l="l" t="t" r="r" b="b"/>
              <a:pathLst>
                <a:path w="6901180" h="2503170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2307590"/>
                  </a:lnTo>
                  <a:lnTo>
                    <a:pt x="158496" y="230759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2307590"/>
                  </a:lnTo>
                  <a:lnTo>
                    <a:pt x="0" y="2503170"/>
                  </a:lnTo>
                  <a:lnTo>
                    <a:pt x="6900672" y="2503170"/>
                  </a:lnTo>
                  <a:lnTo>
                    <a:pt x="6900672" y="230759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04159" y="2339340"/>
              <a:ext cx="6583680" cy="2186940"/>
            </a:xfrm>
            <a:custGeom>
              <a:avLst/>
              <a:gdLst/>
              <a:ahLst/>
              <a:cxnLst/>
              <a:rect l="l" t="t" r="r" b="b"/>
              <a:pathLst>
                <a:path w="6583680" h="2186940">
                  <a:moveTo>
                    <a:pt x="0" y="0"/>
                  </a:moveTo>
                  <a:lnTo>
                    <a:pt x="6583679" y="0"/>
                  </a:lnTo>
                  <a:lnTo>
                    <a:pt x="6583679" y="2186939"/>
                  </a:lnTo>
                  <a:lnTo>
                    <a:pt x="0" y="2186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29559" y="2356357"/>
            <a:ext cx="6609080" cy="2143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2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System.Text.Json;</a:t>
            </a:r>
            <a:endParaRPr sz="1350">
              <a:latin typeface="Courier New"/>
              <a:cs typeface="Courier New"/>
            </a:endParaRPr>
          </a:p>
          <a:p>
            <a:pPr marL="120650">
              <a:lnSpc>
                <a:spcPct val="100000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60045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8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usageresult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result.ModelResults.Select(result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=&gt;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re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445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60045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injson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JsonSerializer.Serialize(usageresult,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Js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5"/>
              </a:lnSpc>
              <a:buAutoNum type="arabicPlain" startAt="3"/>
              <a:tabLst>
                <a:tab pos="360045" algn="l"/>
              </a:tabLst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spc="10" dirty="0">
                <a:solidFill>
                  <a:srgbClr val="A6E22E"/>
                </a:solidFill>
                <a:latin typeface="Segoe UI Symbol"/>
                <a:cs typeface="Segoe UI Symbol"/>
              </a:rPr>
              <a:t>🧱</a:t>
            </a:r>
            <a:r>
              <a:rPr sz="1700" spc="12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3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MODEL</a:t>
            </a:r>
            <a:r>
              <a:rPr sz="1350" spc="32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used:\n\n&gt;</a:t>
            </a:r>
            <a:r>
              <a:rPr sz="1350" spc="3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{model}\n"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💸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21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many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TOKENS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were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used?\n\n{injs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855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⏰</a:t>
            </a:r>
            <a:r>
              <a:rPr sz="1700" spc="70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much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TIME</a:t>
            </a:r>
            <a:r>
              <a:rPr sz="1350" spc="21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did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it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take?\n\n&gt;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{el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44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String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functionName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"EmpathizeTable"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  <a:p>
            <a:pPr marL="360045" indent="-239395">
              <a:lnSpc>
                <a:spcPts val="1685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🌡</a:t>
            </a:r>
            <a:r>
              <a:rPr sz="1700" spc="100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TEMPERATURE</a:t>
            </a:r>
            <a:r>
              <a:rPr sz="1350" spc="2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setting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was</a:t>
            </a:r>
            <a:r>
              <a:rPr sz="1350" spc="2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used?\</a:t>
            </a:r>
            <a:endParaRPr sz="1350">
              <a:latin typeface="Courier New"/>
              <a:cs typeface="Courier New"/>
            </a:endParaRPr>
          </a:p>
          <a:p>
            <a:pPr marL="360045" indent="-347345">
              <a:lnSpc>
                <a:spcPts val="1860"/>
              </a:lnSpc>
              <a:buAutoNum type="arabicPlain" startAt="3"/>
              <a:tabLst>
                <a:tab pos="360045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🙊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What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TOP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setting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was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used?\n\n&gt;</a:t>
            </a:r>
            <a:r>
              <a:rPr sz="1350" spc="21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A6E22E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372" y="1960879"/>
            <a:ext cx="4961255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>
              <a:lnSpc>
                <a:spcPct val="100000"/>
              </a:lnSpc>
              <a:spcBef>
                <a:spcPts val="100"/>
              </a:spcBef>
              <a:tabLst>
                <a:tab pos="1884680" algn="l"/>
                <a:tab pos="4177665" algn="l"/>
                <a:tab pos="4368800" algn="l"/>
              </a:tabLst>
            </a:pPr>
            <a:r>
              <a:rPr sz="6300" spc="-25" dirty="0"/>
              <a:t>YOU</a:t>
            </a:r>
            <a:r>
              <a:rPr sz="6300" dirty="0"/>
              <a:t>	</a:t>
            </a:r>
            <a:r>
              <a:rPr sz="6300" spc="-20" dirty="0"/>
              <a:t>MADE</a:t>
            </a:r>
            <a:r>
              <a:rPr sz="6300" dirty="0"/>
              <a:t>		</a:t>
            </a:r>
            <a:r>
              <a:rPr sz="6300" spc="-50" dirty="0"/>
              <a:t>A </a:t>
            </a:r>
            <a:r>
              <a:rPr sz="6300" spc="-10" dirty="0"/>
              <a:t>DELICIOUS</a:t>
            </a:r>
            <a:r>
              <a:rPr sz="6300" dirty="0"/>
              <a:t>	</a:t>
            </a:r>
            <a:r>
              <a:rPr sz="6300" spc="-25" dirty="0"/>
              <a:t>AI</a:t>
            </a:r>
            <a:endParaRPr sz="6300" dirty="0"/>
          </a:p>
          <a:p>
            <a:pPr marL="803910">
              <a:lnSpc>
                <a:spcPct val="100000"/>
              </a:lnSpc>
            </a:pPr>
            <a:r>
              <a:rPr sz="6300" spc="-10" dirty="0"/>
              <a:t>MEAL!</a:t>
            </a:r>
            <a:r>
              <a:rPr lang="en-US" sz="6300" spc="-10" dirty="0"/>
              <a:t> 🧑‍🍳</a:t>
            </a:r>
            <a:endParaRPr sz="6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1440" y="2431872"/>
            <a:ext cx="438912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DESIGN</a:t>
            </a:r>
            <a:r>
              <a:rPr spc="-5" dirty="0"/>
              <a:t> </a:t>
            </a:r>
            <a:r>
              <a:rPr spc="-10" dirty="0"/>
              <a:t>THINKING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9034" y="2972023"/>
            <a:ext cx="5414010" cy="129603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C#/.NET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X</a:t>
            </a:r>
            <a:r>
              <a:rPr sz="325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COZY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AI</a:t>
            </a:r>
            <a:r>
              <a:rPr sz="325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KITCHEN</a:t>
            </a:r>
            <a:endParaRPr sz="325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Special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Guest: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Ben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Sheppard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5092" y="2431872"/>
            <a:ext cx="436181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CAREER</a:t>
            </a:r>
            <a:r>
              <a:rPr spc="-5" dirty="0"/>
              <a:t> </a:t>
            </a:r>
            <a:r>
              <a:rPr spc="-10" dirty="0"/>
              <a:t>ADVISING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9034" y="2972023"/>
            <a:ext cx="5414010" cy="1296035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C#/.NET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X</a:t>
            </a:r>
            <a:r>
              <a:rPr sz="325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COZY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dirty="0">
                <a:solidFill>
                  <a:srgbClr val="FFFFFF"/>
                </a:solidFill>
                <a:latin typeface="Segoe UI Semibold"/>
                <a:cs typeface="Segoe UI Semibold"/>
              </a:rPr>
              <a:t>AI</a:t>
            </a:r>
            <a:r>
              <a:rPr sz="325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25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KITCHEN</a:t>
            </a:r>
            <a:endParaRPr sz="325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350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Special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Guest: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Kevin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Bethune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Mr. Maeda’s Cozy AI Kitchen: AI-copiloted Career Advising with guest Kevin Bethune">
            <a:hlinkClick r:id="" action="ppaction://media"/>
            <a:extLst>
              <a:ext uri="{FF2B5EF4-FFF2-40B4-BE49-F238E27FC236}">
                <a16:creationId xmlns:a16="http://schemas.microsoft.com/office/drawing/2014/main" id="{B2F81CB0-901F-9ADA-6638-96DC030EA79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" y="0"/>
            <a:ext cx="12169140" cy="6875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6838" y="3373627"/>
            <a:ext cx="4358640" cy="169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3425" marR="725805" indent="-635" algn="ctr">
              <a:lnSpc>
                <a:spcPct val="110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—</a:t>
            </a:r>
            <a:r>
              <a:rPr sz="2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Kevin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Bethune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Reimagining</a:t>
            </a:r>
            <a:r>
              <a:rPr sz="25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Design:</a:t>
            </a:r>
            <a:endParaRPr sz="2500">
              <a:latin typeface="Segoe UI"/>
              <a:cs typeface="Segoe UI"/>
            </a:endParaRPr>
          </a:p>
          <a:p>
            <a:pPr marL="12700" marR="5080" algn="ctr">
              <a:lnSpc>
                <a:spcPts val="3300"/>
              </a:lnSpc>
              <a:spcBef>
                <a:spcPts val="4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Unlocking</a:t>
            </a:r>
            <a:r>
              <a:rPr sz="25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Strategic</a:t>
            </a:r>
            <a:r>
              <a:rPr sz="25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Innovation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(MIT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Press)</a:t>
            </a:r>
            <a:endParaRPr sz="25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7673" y="1924685"/>
            <a:ext cx="5217160" cy="1339215"/>
          </a:xfrm>
          <a:prstGeom prst="rect">
            <a:avLst/>
          </a:prstGeom>
          <a:solidFill>
            <a:srgbClr val="FFFFFF">
              <a:alpha val="5099"/>
            </a:srgbClr>
          </a:solidFill>
          <a:ln w="19811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78740" marR="71755" algn="ctr">
              <a:lnSpc>
                <a:spcPct val="104800"/>
              </a:lnSpc>
              <a:spcBef>
                <a:spcPts val="275"/>
              </a:spcBef>
            </a:pPr>
            <a:r>
              <a:rPr sz="2600" b="0" i="1" dirty="0">
                <a:latin typeface="Segoe UI"/>
                <a:cs typeface="Segoe UI"/>
              </a:rPr>
              <a:t>"We</a:t>
            </a:r>
            <a:r>
              <a:rPr sz="2600" b="0" i="1" spc="-75" dirty="0">
                <a:latin typeface="Segoe UI"/>
                <a:cs typeface="Segoe UI"/>
              </a:rPr>
              <a:t> </a:t>
            </a:r>
            <a:r>
              <a:rPr sz="2600" b="0" i="1" dirty="0">
                <a:latin typeface="Segoe UI"/>
                <a:cs typeface="Segoe UI"/>
              </a:rPr>
              <a:t>should</a:t>
            </a:r>
            <a:r>
              <a:rPr sz="2600" b="0" i="1" spc="-70" dirty="0">
                <a:latin typeface="Segoe UI"/>
                <a:cs typeface="Segoe UI"/>
              </a:rPr>
              <a:t> </a:t>
            </a:r>
            <a:r>
              <a:rPr sz="2600" b="0" i="1" dirty="0">
                <a:latin typeface="Segoe UI"/>
                <a:cs typeface="Segoe UI"/>
              </a:rPr>
              <a:t>leverage</a:t>
            </a:r>
            <a:r>
              <a:rPr sz="2600" b="0" i="1" spc="-75" dirty="0">
                <a:latin typeface="Segoe UI"/>
                <a:cs typeface="Segoe UI"/>
              </a:rPr>
              <a:t> </a:t>
            </a:r>
            <a:r>
              <a:rPr sz="2600" b="0" i="1" spc="-30" dirty="0">
                <a:latin typeface="Segoe UI"/>
                <a:cs typeface="Segoe UI"/>
              </a:rPr>
              <a:t>uncertainty</a:t>
            </a:r>
            <a:r>
              <a:rPr sz="2600" b="0" i="1" spc="-70" dirty="0">
                <a:latin typeface="Segoe UI"/>
                <a:cs typeface="Segoe UI"/>
              </a:rPr>
              <a:t> </a:t>
            </a:r>
            <a:r>
              <a:rPr sz="2600" b="0" i="1" spc="-25" dirty="0">
                <a:latin typeface="Segoe UI"/>
                <a:cs typeface="Segoe UI"/>
              </a:rPr>
              <a:t>for </a:t>
            </a:r>
            <a:r>
              <a:rPr sz="2600" b="0" i="1" dirty="0">
                <a:latin typeface="Segoe UI"/>
                <a:cs typeface="Segoe UI"/>
              </a:rPr>
              <a:t>the</a:t>
            </a:r>
            <a:r>
              <a:rPr sz="2600" b="0" i="1" spc="40" dirty="0">
                <a:latin typeface="Segoe UI"/>
                <a:cs typeface="Segoe UI"/>
              </a:rPr>
              <a:t> </a:t>
            </a:r>
            <a:r>
              <a:rPr sz="2600" b="0" i="1" dirty="0">
                <a:latin typeface="Segoe UI"/>
                <a:cs typeface="Segoe UI"/>
              </a:rPr>
              <a:t>powerful,</a:t>
            </a:r>
            <a:r>
              <a:rPr sz="2600" b="0" i="1" spc="45" dirty="0">
                <a:latin typeface="Segoe UI"/>
                <a:cs typeface="Segoe UI"/>
              </a:rPr>
              <a:t> </a:t>
            </a:r>
            <a:r>
              <a:rPr sz="2600" b="0" i="1" spc="-30" dirty="0">
                <a:latin typeface="Segoe UI"/>
                <a:cs typeface="Segoe UI"/>
              </a:rPr>
              <a:t>creativity-</a:t>
            </a:r>
            <a:r>
              <a:rPr sz="2600" b="0" i="1" spc="-10" dirty="0">
                <a:latin typeface="Segoe UI"/>
                <a:cs typeface="Segoe UI"/>
              </a:rPr>
              <a:t>inducing </a:t>
            </a:r>
            <a:r>
              <a:rPr sz="2600" b="0" i="1" spc="-35" dirty="0">
                <a:latin typeface="Segoe UI"/>
                <a:cs typeface="Segoe UI"/>
              </a:rPr>
              <a:t>variable</a:t>
            </a:r>
            <a:r>
              <a:rPr sz="2600" b="0" i="1" spc="-120" dirty="0">
                <a:latin typeface="Segoe UI"/>
                <a:cs typeface="Segoe UI"/>
              </a:rPr>
              <a:t> </a:t>
            </a:r>
            <a:r>
              <a:rPr sz="2600" b="0" i="1" dirty="0">
                <a:latin typeface="Segoe UI"/>
                <a:cs typeface="Segoe UI"/>
              </a:rPr>
              <a:t>that</a:t>
            </a:r>
            <a:r>
              <a:rPr sz="2600" b="0" i="1" spc="-114" dirty="0">
                <a:latin typeface="Segoe UI"/>
                <a:cs typeface="Segoe UI"/>
              </a:rPr>
              <a:t> </a:t>
            </a:r>
            <a:r>
              <a:rPr sz="2600" b="0" i="1" dirty="0">
                <a:latin typeface="Segoe UI"/>
                <a:cs typeface="Segoe UI"/>
              </a:rPr>
              <a:t>it</a:t>
            </a:r>
            <a:r>
              <a:rPr sz="2600" b="0" i="1" spc="-120" dirty="0">
                <a:latin typeface="Segoe UI"/>
                <a:cs typeface="Segoe UI"/>
              </a:rPr>
              <a:t> </a:t>
            </a:r>
            <a:r>
              <a:rPr sz="2600" b="0" i="1" spc="-20" dirty="0">
                <a:latin typeface="Segoe UI"/>
                <a:cs typeface="Segoe UI"/>
              </a:rPr>
              <a:t>is."</a:t>
            </a:r>
            <a:endParaRPr sz="2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INSTRUCTIONS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4537" y="3297427"/>
            <a:ext cx="4983480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7295" marR="5080" indent="-1205230">
              <a:lnSpc>
                <a:spcPct val="108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getting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cozy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this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AI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recipe: </a:t>
            </a:r>
            <a:r>
              <a:rPr sz="2500" dirty="0">
                <a:solidFill>
                  <a:srgbClr val="FFBFCB"/>
                </a:solidFill>
                <a:latin typeface="Segoe UI"/>
                <a:cs typeface="Segoe UI"/>
                <a:hlinkClick r:id="rId2"/>
              </a:rPr>
              <a:t>aka.ms/CAIK-</a:t>
            </a:r>
            <a:r>
              <a:rPr sz="2500" spc="-20" dirty="0">
                <a:solidFill>
                  <a:srgbClr val="FFBFCB"/>
                </a:solidFill>
                <a:latin typeface="Segoe UI"/>
                <a:cs typeface="Segoe UI"/>
                <a:hlinkClick r:id="rId2"/>
              </a:rPr>
              <a:t>repo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971" y="1486992"/>
            <a:ext cx="540575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8279" marR="5080" indent="-196215">
              <a:lnSpc>
                <a:spcPct val="100000"/>
              </a:lnSpc>
              <a:spcBef>
                <a:spcPts val="130"/>
              </a:spcBef>
            </a:pPr>
            <a:r>
              <a:rPr dirty="0"/>
              <a:t>RECIPE</a:t>
            </a:r>
            <a:r>
              <a:rPr spc="10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dirty="0"/>
              <a:t>AI-</a:t>
            </a:r>
            <a:r>
              <a:rPr spc="-10" dirty="0"/>
              <a:t>DRIVEN </a:t>
            </a:r>
            <a:r>
              <a:rPr dirty="0"/>
              <a:t>CAREER</a:t>
            </a:r>
            <a:r>
              <a:rPr spc="-5" dirty="0"/>
              <a:t> </a:t>
            </a:r>
            <a:r>
              <a:rPr spc="-10" dirty="0"/>
              <a:t>ADVISING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499" y="3032759"/>
            <a:ext cx="114299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499" y="3863339"/>
            <a:ext cx="114299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499" y="4693919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499" y="5113019"/>
            <a:ext cx="114299" cy="1142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45739" y="2847847"/>
            <a:ext cx="6269990" cy="2517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590">
              <a:lnSpc>
                <a:spcPct val="108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~500</a:t>
            </a:r>
            <a:r>
              <a:rPr sz="2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tokens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25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COMPLETION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Pre-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trained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Foundation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endParaRPr sz="2500">
              <a:latin typeface="Segoe UI"/>
              <a:cs typeface="Segoe UI"/>
            </a:endParaRPr>
          </a:p>
          <a:p>
            <a:pPr marL="12700" marR="5080">
              <a:lnSpc>
                <a:spcPct val="110000"/>
              </a:lnSpc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~1000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tokens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EMBEDDING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Pre-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trained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Foundation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endParaRPr sz="2500">
              <a:latin typeface="Segoe UI"/>
              <a:cs typeface="Segoe UI"/>
            </a:endParaRPr>
          </a:p>
          <a:p>
            <a:pPr marL="12700" marR="1247775">
              <a:lnSpc>
                <a:spcPts val="3300"/>
              </a:lnSpc>
              <a:spcBef>
                <a:spcPts val="4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Reimagining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Design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quotes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PLUGIN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career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advice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5983" y="1960879"/>
            <a:ext cx="6620509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835" marR="5080" indent="-1207770">
              <a:lnSpc>
                <a:spcPct val="100000"/>
              </a:lnSpc>
              <a:spcBef>
                <a:spcPts val="100"/>
              </a:spcBef>
              <a:tabLst>
                <a:tab pos="1779905" algn="l"/>
                <a:tab pos="3029585" algn="l"/>
                <a:tab pos="3475990" algn="l"/>
                <a:tab pos="3787140" algn="l"/>
              </a:tabLst>
            </a:pPr>
            <a:r>
              <a:rPr sz="6300" spc="-20" dirty="0"/>
              <a:t>FIRE</a:t>
            </a:r>
            <a:r>
              <a:rPr sz="6300" dirty="0"/>
              <a:t>	</a:t>
            </a:r>
            <a:r>
              <a:rPr sz="6300" spc="-25" dirty="0"/>
              <a:t>UP</a:t>
            </a:r>
            <a:r>
              <a:rPr sz="6300" dirty="0"/>
              <a:t>	</a:t>
            </a:r>
            <a:r>
              <a:rPr sz="6300" spc="-50" dirty="0"/>
              <a:t>A</a:t>
            </a:r>
            <a:r>
              <a:rPr sz="6300" dirty="0"/>
              <a:t>	</a:t>
            </a:r>
            <a:r>
              <a:rPr sz="6300" spc="-10" dirty="0"/>
              <a:t>KERNEL </a:t>
            </a:r>
            <a:r>
              <a:rPr sz="6300" spc="-20" dirty="0"/>
              <a:t>WITH</a:t>
            </a:r>
            <a:r>
              <a:rPr sz="6300" dirty="0"/>
              <a:t>	</a:t>
            </a:r>
            <a:r>
              <a:rPr sz="6300" spc="-25" dirty="0"/>
              <a:t>TWO </a:t>
            </a:r>
            <a:r>
              <a:rPr sz="6300" spc="-10" dirty="0"/>
              <a:t>MODELS</a:t>
            </a:r>
            <a:r>
              <a:rPr lang="en-US" sz="6300" spc="-10" dirty="0"/>
              <a:t> 🔥🔥</a:t>
            </a:r>
            <a:endParaRPr sz="6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5651" y="17462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04160" y="18668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7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3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1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Microsoft.SemanticKernel.Orchestration;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3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204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Microsoft.SemanticKernel.Plugins.Memory;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27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Microsoft.SemanticKernel.Connectors.AI.OpenAI;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endParaRPr sz="1350">
              <a:latin typeface="Courier New"/>
              <a:cs typeface="Courier New"/>
            </a:endParaRPr>
          </a:p>
          <a:p>
            <a:pPr marL="146050" marR="29209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r>
              <a:rPr sz="1350" spc="-15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(useAzureOpenAI,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model,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azureEndpoint,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apiKey,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orgId)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endParaRPr sz="1350">
              <a:latin typeface="Courier New"/>
              <a:cs typeface="Courier New"/>
            </a:endParaRPr>
          </a:p>
          <a:p>
            <a:pPr marL="146050" marR="28575">
              <a:lnSpc>
                <a:spcPct val="103699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r>
              <a:rPr sz="1350" spc="3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3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(memoryBuilder,</a:t>
            </a:r>
            <a:r>
              <a:rPr sz="1350" spc="1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kernelBuilder)</a:t>
            </a:r>
            <a:r>
              <a:rPr sz="1350" spc="1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60" dirty="0">
                <a:solidFill>
                  <a:srgbClr val="DDDDDD"/>
                </a:solidFill>
                <a:latin typeface="Courier New"/>
                <a:cs typeface="Courier New"/>
              </a:rPr>
              <a:t>(</a:t>
            </a:r>
            <a:r>
              <a:rPr sz="1350" spc="-6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3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MemoryBuilder()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Font typeface="Courier New"/>
              <a:buAutoNum type="arabicPlain" startAt="10"/>
              <a:tabLst>
                <a:tab pos="384810" algn="l"/>
              </a:tabLst>
            </a:pPr>
            <a:r>
              <a:rPr sz="1350" spc="360" dirty="0">
                <a:solidFill>
                  <a:srgbClr val="F92572"/>
                </a:solidFill>
                <a:latin typeface="Arial Black"/>
                <a:cs typeface="Arial Black"/>
              </a:rPr>
              <a:t>if</a:t>
            </a:r>
            <a:r>
              <a:rPr sz="1350" spc="40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(useAzureOpenAI)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memoryBuilder.WithAzureTextEmbeddingGenerationService(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"te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spc="20" dirty="0">
                <a:solidFill>
                  <a:srgbClr val="DDDDDD"/>
                </a:solidFill>
                <a:latin typeface="Courier New"/>
                <a:cs typeface="Courier New"/>
              </a:rPr>
              <a:t>kernelBuilder.WithAzureChatCompletionService(model,</a:t>
            </a:r>
            <a:r>
              <a:rPr sz="1350" spc="-7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azure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0"/>
              <a:tabLst>
                <a:tab pos="384810" algn="l"/>
              </a:tabLst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ts val="105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0"/>
              <a:tabLst>
                <a:tab pos="384810" algn="l"/>
              </a:tabLst>
            </a:pPr>
            <a:r>
              <a:rPr sz="1350" spc="55" dirty="0">
                <a:solidFill>
                  <a:srgbClr val="F92572"/>
                </a:solidFill>
                <a:latin typeface="Arial Black"/>
                <a:cs typeface="Arial Black"/>
              </a:rPr>
              <a:t>else</a:t>
            </a:r>
            <a:endParaRPr sz="1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5347" y="2664967"/>
            <a:ext cx="6727825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dirty="0"/>
              <a:t>COLLECT</a:t>
            </a:r>
            <a:r>
              <a:rPr sz="3250" spc="40" dirty="0"/>
              <a:t> </a:t>
            </a:r>
            <a:r>
              <a:rPr sz="3250" dirty="0"/>
              <a:t>CONTEXT</a:t>
            </a:r>
            <a:r>
              <a:rPr sz="3250" spc="35" dirty="0"/>
              <a:t> </a:t>
            </a:r>
            <a:r>
              <a:rPr sz="3250" dirty="0"/>
              <a:t>WITH</a:t>
            </a:r>
            <a:r>
              <a:rPr sz="3250" spc="40" dirty="0"/>
              <a:t> </a:t>
            </a:r>
            <a:r>
              <a:rPr sz="3250" spc="-10" dirty="0"/>
              <a:t>MEMORY</a:t>
            </a:r>
            <a:endParaRPr sz="3250"/>
          </a:p>
        </p:txBody>
      </p:sp>
      <p:grpSp>
        <p:nvGrpSpPr>
          <p:cNvPr id="3" name="object 3"/>
          <p:cNvGrpSpPr/>
          <p:nvPr/>
        </p:nvGrpSpPr>
        <p:grpSpPr>
          <a:xfrm>
            <a:off x="2645663" y="3202939"/>
            <a:ext cx="6901180" cy="1024890"/>
            <a:chOff x="2645663" y="3202939"/>
            <a:chExt cx="6901180" cy="1024890"/>
          </a:xfrm>
        </p:grpSpPr>
        <p:sp>
          <p:nvSpPr>
            <p:cNvPr id="4" name="object 4"/>
            <p:cNvSpPr/>
            <p:nvPr/>
          </p:nvSpPr>
          <p:spPr>
            <a:xfrm>
              <a:off x="2645651" y="3202939"/>
              <a:ext cx="6901180" cy="1024890"/>
            </a:xfrm>
            <a:custGeom>
              <a:avLst/>
              <a:gdLst/>
              <a:ahLst/>
              <a:cxnLst/>
              <a:rect l="l" t="t" r="r" b="b"/>
              <a:pathLst>
                <a:path w="6901180" h="1024889">
                  <a:moveTo>
                    <a:pt x="6900672" y="0"/>
                  </a:moveTo>
                  <a:lnTo>
                    <a:pt x="6742176" y="0"/>
                  </a:lnTo>
                  <a:lnTo>
                    <a:pt x="6742176" y="119380"/>
                  </a:lnTo>
                  <a:lnTo>
                    <a:pt x="6742176" y="828040"/>
                  </a:lnTo>
                  <a:lnTo>
                    <a:pt x="158496" y="828040"/>
                  </a:lnTo>
                  <a:lnTo>
                    <a:pt x="158496" y="119380"/>
                  </a:lnTo>
                  <a:lnTo>
                    <a:pt x="6742176" y="11938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19380"/>
                  </a:lnTo>
                  <a:lnTo>
                    <a:pt x="0" y="828040"/>
                  </a:lnTo>
                  <a:lnTo>
                    <a:pt x="0" y="1024890"/>
                  </a:lnTo>
                  <a:lnTo>
                    <a:pt x="6900672" y="1024890"/>
                  </a:lnTo>
                  <a:lnTo>
                    <a:pt x="6900672" y="828040"/>
                  </a:lnTo>
                  <a:lnTo>
                    <a:pt x="6900672" y="11938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4159" y="3322320"/>
              <a:ext cx="6583680" cy="708660"/>
            </a:xfrm>
            <a:custGeom>
              <a:avLst/>
              <a:gdLst/>
              <a:ahLst/>
              <a:cxnLst/>
              <a:rect l="l" t="t" r="r" b="b"/>
              <a:pathLst>
                <a:path w="6583680" h="708660">
                  <a:moveTo>
                    <a:pt x="0" y="0"/>
                  </a:moveTo>
                  <a:lnTo>
                    <a:pt x="6583679" y="0"/>
                  </a:lnTo>
                  <a:lnTo>
                    <a:pt x="6583679" y="708659"/>
                  </a:lnTo>
                  <a:lnTo>
                    <a:pt x="0" y="708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9559" y="3339338"/>
            <a:ext cx="6618605" cy="655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memoryBuilder.WithMemoryStore(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3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VolatileMemoryStore());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10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(kernel,</a:t>
            </a:r>
            <a:r>
              <a:rPr sz="1350" spc="2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memory)</a:t>
            </a:r>
            <a:r>
              <a:rPr sz="1350" spc="2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(kernelBuilder.Build(),</a:t>
            </a:r>
            <a:r>
              <a:rPr sz="1350" spc="2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memoryBuilder.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90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125"/>
              </a:spcBef>
            </a:pPr>
            <a:r>
              <a:rPr sz="3250" dirty="0"/>
              <a:t>CREATE</a:t>
            </a:r>
            <a:r>
              <a:rPr sz="3250" spc="-45" dirty="0"/>
              <a:t> </a:t>
            </a:r>
            <a:r>
              <a:rPr sz="3250" dirty="0"/>
              <a:t>EMBEDDINGS</a:t>
            </a:r>
            <a:r>
              <a:rPr sz="3250" spc="-40" dirty="0"/>
              <a:t> </a:t>
            </a:r>
            <a:r>
              <a:rPr sz="3250" dirty="0"/>
              <a:t>FOR</a:t>
            </a:r>
            <a:r>
              <a:rPr sz="3250" spc="-40" dirty="0"/>
              <a:t> </a:t>
            </a:r>
            <a:r>
              <a:rPr sz="3250" spc="-10" dirty="0"/>
              <a:t>LATER</a:t>
            </a:r>
            <a:endParaRPr sz="3250"/>
          </a:p>
        </p:txBody>
      </p:sp>
      <p:grpSp>
        <p:nvGrpSpPr>
          <p:cNvPr id="3" name="object 3"/>
          <p:cNvGrpSpPr/>
          <p:nvPr/>
        </p:nvGrpSpPr>
        <p:grpSpPr>
          <a:xfrm>
            <a:off x="2645663" y="1998979"/>
            <a:ext cx="6901180" cy="3439160"/>
            <a:chOff x="2645663" y="1998979"/>
            <a:chExt cx="6901180" cy="3439160"/>
          </a:xfrm>
        </p:grpSpPr>
        <p:sp>
          <p:nvSpPr>
            <p:cNvPr id="4" name="object 4"/>
            <p:cNvSpPr/>
            <p:nvPr/>
          </p:nvSpPr>
          <p:spPr>
            <a:xfrm>
              <a:off x="2645651" y="1998979"/>
              <a:ext cx="6901180" cy="3439160"/>
            </a:xfrm>
            <a:custGeom>
              <a:avLst/>
              <a:gdLst/>
              <a:ahLst/>
              <a:cxnLst/>
              <a:rect l="l" t="t" r="r" b="b"/>
              <a:pathLst>
                <a:path w="6901180" h="3439160">
                  <a:moveTo>
                    <a:pt x="6900672" y="0"/>
                  </a:moveTo>
                  <a:lnTo>
                    <a:pt x="6742176" y="0"/>
                  </a:lnTo>
                  <a:lnTo>
                    <a:pt x="6742176" y="119380"/>
                  </a:lnTo>
                  <a:lnTo>
                    <a:pt x="6742176" y="3243580"/>
                  </a:lnTo>
                  <a:lnTo>
                    <a:pt x="158496" y="3243580"/>
                  </a:lnTo>
                  <a:lnTo>
                    <a:pt x="158496" y="119380"/>
                  </a:lnTo>
                  <a:lnTo>
                    <a:pt x="6742176" y="11938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19380"/>
                  </a:lnTo>
                  <a:lnTo>
                    <a:pt x="0" y="3243580"/>
                  </a:lnTo>
                  <a:lnTo>
                    <a:pt x="0" y="3439160"/>
                  </a:lnTo>
                  <a:lnTo>
                    <a:pt x="6900672" y="3439160"/>
                  </a:lnTo>
                  <a:lnTo>
                    <a:pt x="6900672" y="3243580"/>
                  </a:lnTo>
                  <a:lnTo>
                    <a:pt x="6900672" y="11938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4159" y="2118360"/>
              <a:ext cx="6583680" cy="3124200"/>
            </a:xfrm>
            <a:custGeom>
              <a:avLst/>
              <a:gdLst/>
              <a:ahLst/>
              <a:cxnLst/>
              <a:rect l="l" t="t" r="r" b="b"/>
              <a:pathLst>
                <a:path w="6583680" h="3124200">
                  <a:moveTo>
                    <a:pt x="6583679" y="3124199"/>
                  </a:moveTo>
                  <a:lnTo>
                    <a:pt x="0" y="3124199"/>
                  </a:lnTo>
                  <a:lnTo>
                    <a:pt x="0" y="0"/>
                  </a:lnTo>
                  <a:lnTo>
                    <a:pt x="6583679" y="0"/>
                  </a:lnTo>
                  <a:lnTo>
                    <a:pt x="6583679" y="3124199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9559" y="2135377"/>
            <a:ext cx="6618605" cy="2980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const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string</a:t>
            </a:r>
            <a:r>
              <a:rPr sz="1350" spc="2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MemoryCollectionName</a:t>
            </a:r>
            <a:r>
              <a:rPr sz="1350" spc="2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"kevinQuotes"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ct val="103699"/>
              </a:lnSpc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6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Kevin</a:t>
            </a:r>
            <a:r>
              <a:rPr sz="1350" spc="18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quoted</a:t>
            </a:r>
            <a:r>
              <a:rPr sz="1350" spc="17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by</a:t>
            </a:r>
            <a:r>
              <a:rPr sz="1350" spc="18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his</a:t>
            </a:r>
            <a:r>
              <a:rPr sz="1350" spc="18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fans</a:t>
            </a:r>
            <a:r>
              <a:rPr sz="1350" spc="17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on</a:t>
            </a:r>
            <a:r>
              <a:rPr sz="1350" spc="18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GoodReads:</a:t>
            </a:r>
            <a:r>
              <a:rPr sz="1350" spc="18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https://www.goodrea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string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[]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kevinQuotes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680"/>
              </a:lnSpc>
              <a:spcBef>
                <a:spcPts val="5"/>
              </a:spcBef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"I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believe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it’s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very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important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be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more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up-front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about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the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"The</a:t>
            </a:r>
            <a:r>
              <a:rPr sz="1350" spc="18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team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needs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learn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how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work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together,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align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around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A6E22E"/>
                </a:solidFill>
                <a:latin typeface="Courier New"/>
                <a:cs typeface="Courier New"/>
              </a:rPr>
              <a:t>t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"The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constellation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of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insights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must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line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up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compelling</a:t>
            </a:r>
            <a:r>
              <a:rPr sz="1350" spc="204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A6E22E"/>
                </a:solidFill>
                <a:latin typeface="Courier New"/>
                <a:cs typeface="Courier New"/>
              </a:rPr>
              <a:t>w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620"/>
              </a:lnSpc>
              <a:spcBef>
                <a:spcPts val="50"/>
              </a:spcBef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"We</a:t>
            </a:r>
            <a:r>
              <a:rPr sz="1350" spc="23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should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leverage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uncertainty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for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powerful,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creativity-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"The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quest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for</a:t>
            </a:r>
            <a:r>
              <a:rPr sz="1350" spc="2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innovation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against</a:t>
            </a:r>
            <a:r>
              <a:rPr sz="1350" spc="2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newly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emerging</a:t>
            </a:r>
            <a:r>
              <a:rPr sz="1350" spc="2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realities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re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"Design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still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fights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perception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of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being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very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last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A6E22E"/>
                </a:solidFill>
                <a:latin typeface="Courier New"/>
                <a:cs typeface="Courier New"/>
              </a:rPr>
              <a:t>st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ct val="101899"/>
              </a:lnSpc>
              <a:spcBef>
                <a:spcPts val="30"/>
              </a:spcBef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"Thanks</a:t>
            </a:r>
            <a:r>
              <a:rPr sz="1350" spc="2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design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thinking,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most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organizations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are</a:t>
            </a:r>
            <a:r>
              <a:rPr sz="1350" spc="24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beginning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"Moving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to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incubation,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as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we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build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out</a:t>
            </a:r>
            <a:r>
              <a:rPr sz="1350" spc="1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our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designed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experi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"Design</a:t>
            </a:r>
            <a:r>
              <a:rPr sz="1350" spc="1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will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play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an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important</a:t>
            </a:r>
            <a:r>
              <a:rPr sz="1350" spc="19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role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stringing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20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collecti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};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6055" y="1761312"/>
            <a:ext cx="546036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QUERY</a:t>
            </a:r>
            <a:r>
              <a:rPr spc="-15" dirty="0"/>
              <a:t> </a:t>
            </a:r>
            <a:r>
              <a:rPr spc="-10" dirty="0"/>
              <a:t>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663" y="2416810"/>
            <a:ext cx="6901180" cy="2716530"/>
            <a:chOff x="2645663" y="2416810"/>
            <a:chExt cx="6901180" cy="2716530"/>
          </a:xfrm>
        </p:grpSpPr>
        <p:sp>
          <p:nvSpPr>
            <p:cNvPr id="4" name="object 4"/>
            <p:cNvSpPr/>
            <p:nvPr/>
          </p:nvSpPr>
          <p:spPr>
            <a:xfrm>
              <a:off x="2645651" y="2416809"/>
              <a:ext cx="6901180" cy="2716530"/>
            </a:xfrm>
            <a:custGeom>
              <a:avLst/>
              <a:gdLst/>
              <a:ahLst/>
              <a:cxnLst/>
              <a:rect l="l" t="t" r="r" b="b"/>
              <a:pathLst>
                <a:path w="6901180" h="2716529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2520950"/>
                  </a:lnTo>
                  <a:lnTo>
                    <a:pt x="158496" y="252095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2520950"/>
                  </a:lnTo>
                  <a:lnTo>
                    <a:pt x="0" y="2716530"/>
                  </a:lnTo>
                  <a:lnTo>
                    <a:pt x="6900672" y="2716530"/>
                  </a:lnTo>
                  <a:lnTo>
                    <a:pt x="6900672" y="252095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4159" y="2537460"/>
              <a:ext cx="6583680" cy="2400300"/>
            </a:xfrm>
            <a:custGeom>
              <a:avLst/>
              <a:gdLst/>
              <a:ahLst/>
              <a:cxnLst/>
              <a:rect l="l" t="t" r="r" b="b"/>
              <a:pathLst>
                <a:path w="6583680" h="2400300">
                  <a:moveTo>
                    <a:pt x="0" y="0"/>
                  </a:moveTo>
                  <a:lnTo>
                    <a:pt x="6583679" y="0"/>
                  </a:lnTo>
                  <a:lnTo>
                    <a:pt x="6583679" y="2400299"/>
                  </a:lnTo>
                  <a:lnTo>
                    <a:pt x="0" y="24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9559" y="2554477"/>
            <a:ext cx="6618605" cy="2347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3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questions</a:t>
            </a:r>
            <a:r>
              <a:rPr sz="1350" spc="1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2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[]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12700" marR="3787775">
              <a:lnSpc>
                <a:spcPct val="103699"/>
              </a:lnSpc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"create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r>
              <a:rPr sz="1350" spc="17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team"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"challenges</a:t>
            </a:r>
            <a:r>
              <a:rPr sz="1350" spc="2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of</a:t>
            </a:r>
            <a:r>
              <a:rPr sz="1350" spc="2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businesses"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};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foreach</a:t>
            </a:r>
            <a:r>
              <a:rPr sz="1350" spc="484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(</a:t>
            </a:r>
            <a:r>
              <a:rPr sz="1350" spc="6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84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q</a:t>
            </a:r>
            <a:r>
              <a:rPr sz="1350" spc="13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170" dirty="0">
                <a:solidFill>
                  <a:srgbClr val="F92572"/>
                </a:solidFill>
                <a:latin typeface="Arial Black"/>
                <a:cs typeface="Arial Black"/>
              </a:rPr>
              <a:t>in</a:t>
            </a:r>
            <a:r>
              <a:rPr sz="1350" spc="484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questions)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12700" marR="5080">
              <a:lnSpc>
                <a:spcPts val="1680"/>
              </a:lnSpc>
              <a:spcBef>
                <a:spcPts val="5"/>
              </a:spcBef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2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response</a:t>
            </a:r>
            <a:r>
              <a:rPr sz="1350" spc="14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4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2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memory.SearchAsync(MemoryCollectionName,</a:t>
            </a:r>
            <a:r>
              <a:rPr sz="1350" spc="5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$"{q}\n&gt;</a:t>
            </a:r>
            <a:r>
              <a:rPr sz="1350" spc="290" dirty="0">
                <a:solidFill>
                  <a:srgbClr val="A6E22E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{response?.Metadata.Text}"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ts val="1614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r. Maeda’s Cozy AI Kitchen: AI-copiloted Design Thinking with guest Ben Sheppard">
            <a:hlinkClick r:id="" action="ppaction://media"/>
            <a:extLst>
              <a:ext uri="{FF2B5EF4-FFF2-40B4-BE49-F238E27FC236}">
                <a16:creationId xmlns:a16="http://schemas.microsoft.com/office/drawing/2014/main" id="{6639880B-5D19-2901-E76C-652FAA1C1A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083" y="2485212"/>
            <a:ext cx="6910070" cy="18669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038860">
              <a:lnSpc>
                <a:spcPct val="101200"/>
              </a:lnSpc>
              <a:spcBef>
                <a:spcPts val="70"/>
              </a:spcBef>
            </a:pPr>
            <a:r>
              <a:rPr dirty="0"/>
              <a:t>NOW</a:t>
            </a:r>
            <a:r>
              <a:rPr spc="15" dirty="0"/>
              <a:t> </a:t>
            </a:r>
            <a:r>
              <a:rPr dirty="0"/>
              <a:t>LET'S</a:t>
            </a:r>
            <a:r>
              <a:rPr spc="15" dirty="0"/>
              <a:t> </a:t>
            </a:r>
            <a:r>
              <a:rPr dirty="0"/>
              <a:t>USE</a:t>
            </a:r>
            <a:r>
              <a:rPr spc="15" dirty="0"/>
              <a:t> </a:t>
            </a:r>
            <a:r>
              <a:rPr spc="-50" dirty="0"/>
              <a:t>A </a:t>
            </a:r>
            <a:r>
              <a:rPr dirty="0"/>
              <a:t>COMPLETION</a:t>
            </a:r>
            <a:r>
              <a:rPr spc="10" dirty="0"/>
              <a:t> </a:t>
            </a:r>
            <a:r>
              <a:rPr dirty="0"/>
              <a:t>MODEL</a:t>
            </a:r>
            <a:r>
              <a:rPr spc="10" dirty="0"/>
              <a:t> </a:t>
            </a:r>
            <a:r>
              <a:rPr spc="-10" dirty="0"/>
              <a:t>THAT'S</a:t>
            </a:r>
          </a:p>
          <a:p>
            <a:pPr marL="2049780">
              <a:lnSpc>
                <a:spcPct val="100000"/>
              </a:lnSpc>
            </a:pPr>
            <a:r>
              <a:rPr spc="-10" dirty="0"/>
              <a:t>GROUNDED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6341" y="1867992"/>
            <a:ext cx="594804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UNGROUNDED</a:t>
            </a:r>
            <a:r>
              <a:rPr spc="-4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523489"/>
            <a:ext cx="6901180" cy="2503170"/>
          </a:xfrm>
          <a:custGeom>
            <a:avLst/>
            <a:gdLst/>
            <a:ahLst/>
            <a:cxnLst/>
            <a:rect l="l" t="t" r="r" b="b"/>
            <a:pathLst>
              <a:path w="6901180" h="250317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2307590"/>
                </a:lnTo>
                <a:lnTo>
                  <a:pt x="158496" y="230759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2307590"/>
                </a:lnTo>
                <a:lnTo>
                  <a:pt x="0" y="2503170"/>
                </a:lnTo>
                <a:lnTo>
                  <a:pt x="6900672" y="2503170"/>
                </a:lnTo>
                <a:lnTo>
                  <a:pt x="6900672" y="230759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644139"/>
            <a:ext cx="6583680" cy="218694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6050" marR="2082164">
              <a:lnSpc>
                <a:spcPct val="100000"/>
              </a:lnSpc>
              <a:spcBef>
                <a:spcPts val="27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28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pluginsSKDirectory</a:t>
            </a:r>
            <a:r>
              <a:rPr sz="1350" spc="2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"plugins-</a:t>
            </a:r>
            <a:r>
              <a:rPr sz="1350" spc="-20" dirty="0">
                <a:solidFill>
                  <a:srgbClr val="A6E22E"/>
                </a:solidFill>
                <a:latin typeface="Courier New"/>
                <a:cs typeface="Courier New"/>
              </a:rPr>
              <a:t>sk"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146050" marR="1974214">
              <a:lnSpc>
                <a:spcPct val="103699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3</a:t>
            </a:r>
            <a:r>
              <a:rPr sz="1350" spc="3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150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question</a:t>
            </a:r>
            <a:r>
              <a:rPr sz="1350" spc="15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"What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should</a:t>
            </a:r>
            <a:r>
              <a:rPr sz="1350" spc="15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become?"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  <a:p>
            <a:pPr marL="146050" marR="29209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r>
              <a:rPr sz="1350" spc="3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160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mnFunctions</a:t>
            </a:r>
            <a:r>
              <a:rPr sz="1350" spc="1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kernel.ImportSemanticFunctionsFromDirec 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r>
              <a:rPr sz="1350" spc="48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254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</a:t>
            </a:r>
            <a:r>
              <a:rPr sz="1350" spc="2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await</a:t>
            </a:r>
            <a:r>
              <a:rPr sz="1350" b="1" spc="254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kernel.RunAsync(question,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mnFunctions[</a:t>
            </a:r>
            <a:endParaRPr sz="1350">
              <a:latin typeface="Courier New"/>
              <a:cs typeface="Courier New"/>
            </a:endParaRPr>
          </a:p>
          <a:p>
            <a:pPr marL="146050" marR="21907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r>
              <a:rPr sz="1350" spc="3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var</a:t>
            </a:r>
            <a:r>
              <a:rPr sz="1350" b="1" spc="175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resultString</a:t>
            </a:r>
            <a:r>
              <a:rPr sz="1350" spc="1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result.GetValue();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10</a:t>
            </a:r>
            <a:r>
              <a:rPr sz="1350" spc="-6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$"Question:</a:t>
            </a:r>
            <a:r>
              <a:rPr sz="1350" spc="44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{question}\nNot-Kevin-ish</a:t>
            </a:r>
            <a:r>
              <a:rPr sz="1350" spc="43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6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6364" y="2088972"/>
            <a:ext cx="4319270" cy="12573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07645" marR="5080" indent="-195580">
              <a:lnSpc>
                <a:spcPct val="101299"/>
              </a:lnSpc>
              <a:spcBef>
                <a:spcPts val="65"/>
              </a:spcBef>
            </a:pPr>
            <a:r>
              <a:rPr dirty="0"/>
              <a:t>MENTOR</a:t>
            </a:r>
            <a:r>
              <a:rPr spc="-165" dirty="0"/>
              <a:t> </a:t>
            </a:r>
            <a:r>
              <a:rPr spc="-10" dirty="0"/>
              <a:t>PROMPT (UNGROUNDED)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3355339"/>
            <a:ext cx="6901180" cy="1451610"/>
          </a:xfrm>
          <a:custGeom>
            <a:avLst/>
            <a:gdLst/>
            <a:ahLst/>
            <a:cxnLst/>
            <a:rect l="l" t="t" r="r" b="b"/>
            <a:pathLst>
              <a:path w="6901180" h="1451610">
                <a:moveTo>
                  <a:pt x="6900672" y="0"/>
                </a:moveTo>
                <a:lnTo>
                  <a:pt x="6742176" y="0"/>
                </a:lnTo>
                <a:lnTo>
                  <a:pt x="6742176" y="119380"/>
                </a:lnTo>
                <a:lnTo>
                  <a:pt x="6742176" y="1254760"/>
                </a:lnTo>
                <a:lnTo>
                  <a:pt x="158496" y="1254760"/>
                </a:lnTo>
                <a:lnTo>
                  <a:pt x="158496" y="119380"/>
                </a:lnTo>
                <a:lnTo>
                  <a:pt x="6742176" y="119380"/>
                </a:lnTo>
                <a:lnTo>
                  <a:pt x="6742176" y="0"/>
                </a:lnTo>
                <a:lnTo>
                  <a:pt x="0" y="0"/>
                </a:lnTo>
                <a:lnTo>
                  <a:pt x="0" y="119380"/>
                </a:lnTo>
                <a:lnTo>
                  <a:pt x="0" y="1254760"/>
                </a:lnTo>
                <a:lnTo>
                  <a:pt x="0" y="1451610"/>
                </a:lnTo>
                <a:lnTo>
                  <a:pt x="6900672" y="1451610"/>
                </a:lnTo>
                <a:lnTo>
                  <a:pt x="6900672" y="1254760"/>
                </a:lnTo>
                <a:lnTo>
                  <a:pt x="6900672" y="11938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59" y="3474719"/>
            <a:ext cx="6583680" cy="113538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7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For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career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advice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question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about: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{{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$input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}}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Respond</a:t>
            </a:r>
            <a:r>
              <a:rPr sz="1350" spc="16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succinctly</a:t>
            </a:r>
            <a:r>
              <a:rPr sz="1350" spc="1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as</a:t>
            </a:r>
            <a:r>
              <a:rPr sz="1350" spc="18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</a:t>
            </a:r>
            <a:r>
              <a:rPr sz="1350" spc="1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mentor</a:t>
            </a:r>
            <a:r>
              <a:rPr sz="1350" spc="18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in</a:t>
            </a:r>
            <a:r>
              <a:rPr sz="1350" spc="1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18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field</a:t>
            </a:r>
            <a:r>
              <a:rPr sz="1350" spc="1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of</a:t>
            </a:r>
            <a:r>
              <a:rPr sz="1350" spc="18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design.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1365">
              <a:lnSpc>
                <a:spcPct val="100000"/>
              </a:lnSpc>
              <a:spcBef>
                <a:spcPts val="130"/>
              </a:spcBef>
            </a:pPr>
            <a:r>
              <a:rPr dirty="0"/>
              <a:t>LET'S</a:t>
            </a:r>
            <a:r>
              <a:rPr spc="5" dirty="0"/>
              <a:t> </a:t>
            </a:r>
            <a:r>
              <a:rPr dirty="0"/>
              <a:t>GET</a:t>
            </a:r>
            <a:r>
              <a:rPr spc="10" dirty="0"/>
              <a:t> </a:t>
            </a:r>
            <a:r>
              <a:rPr dirty="0"/>
              <a:t>GROUNDED</a:t>
            </a:r>
            <a:r>
              <a:rPr spc="5" dirty="0"/>
              <a:t> </a:t>
            </a:r>
            <a:r>
              <a:rPr spc="-25" dirty="0"/>
              <a:t>...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7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1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Microsoft.SemanticKernel.Orchestration;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146050" marR="1974214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3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ContextVariables();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response</a:t>
            </a:r>
            <a:r>
              <a:rPr sz="1350" spc="2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memory.SearchAsync(MemoryCollectionN</a:t>
            </a:r>
            <a:endParaRPr sz="1350">
              <a:latin typeface="Courier New"/>
              <a:cs typeface="Courier New"/>
            </a:endParaRPr>
          </a:p>
          <a:p>
            <a:pPr marL="146050" marR="21907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r>
              <a:rPr sz="1350" spc="3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6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belief</a:t>
            </a:r>
            <a:r>
              <a:rPr sz="1350" spc="1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0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response?.Metadata.Text;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endParaRPr sz="1350">
              <a:latin typeface="Courier New"/>
              <a:cs typeface="Courier New"/>
            </a:endParaRPr>
          </a:p>
          <a:p>
            <a:pPr marL="146050" marR="28575">
              <a:lnSpc>
                <a:spcPct val="103699"/>
              </a:lnSpc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r>
              <a:rPr sz="1350" spc="-9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$"Question:</a:t>
            </a:r>
            <a:r>
              <a:rPr sz="1350" spc="3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{question}\nBelief:</a:t>
            </a:r>
            <a:r>
              <a:rPr sz="1350" spc="3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{belief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"input"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question);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"beliefs"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belief);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12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12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myResult</a:t>
            </a:r>
            <a:r>
              <a:rPr sz="1350" spc="3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13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kernel.RunAsync(myContext,mnFunction</a:t>
            </a:r>
            <a:endParaRPr sz="1350">
              <a:latin typeface="Courier New"/>
              <a:cs typeface="Courier New"/>
            </a:endParaRPr>
          </a:p>
          <a:p>
            <a:pPr marL="37465" marR="2190750" indent="347345">
              <a:lnSpc>
                <a:spcPts val="1680"/>
              </a:lnSpc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resultString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result.GetValue();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15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577" y="1974672"/>
            <a:ext cx="701484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GROUNDED</a:t>
            </a:r>
            <a:r>
              <a:rPr spc="-110" dirty="0"/>
              <a:t> </a:t>
            </a:r>
            <a:r>
              <a:rPr dirty="0"/>
              <a:t>MENTOR</a:t>
            </a:r>
            <a:r>
              <a:rPr spc="-100" dirty="0"/>
              <a:t> </a:t>
            </a:r>
            <a:r>
              <a:rPr spc="-10" dirty="0"/>
              <a:t>PLUGIN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663" y="2630170"/>
            <a:ext cx="6901180" cy="2289810"/>
            <a:chOff x="2645663" y="2630170"/>
            <a:chExt cx="6901180" cy="2289810"/>
          </a:xfrm>
        </p:grpSpPr>
        <p:sp>
          <p:nvSpPr>
            <p:cNvPr id="4" name="object 4"/>
            <p:cNvSpPr/>
            <p:nvPr/>
          </p:nvSpPr>
          <p:spPr>
            <a:xfrm>
              <a:off x="2645651" y="2630169"/>
              <a:ext cx="6901180" cy="2289810"/>
            </a:xfrm>
            <a:custGeom>
              <a:avLst/>
              <a:gdLst/>
              <a:ahLst/>
              <a:cxnLst/>
              <a:rect l="l" t="t" r="r" b="b"/>
              <a:pathLst>
                <a:path w="6901180" h="2289810">
                  <a:moveTo>
                    <a:pt x="6900672" y="0"/>
                  </a:moveTo>
                  <a:lnTo>
                    <a:pt x="6742176" y="0"/>
                  </a:lnTo>
                  <a:lnTo>
                    <a:pt x="6742176" y="120650"/>
                  </a:lnTo>
                  <a:lnTo>
                    <a:pt x="6742176" y="2094230"/>
                  </a:lnTo>
                  <a:lnTo>
                    <a:pt x="158496" y="2094230"/>
                  </a:lnTo>
                  <a:lnTo>
                    <a:pt x="158496" y="120650"/>
                  </a:lnTo>
                  <a:lnTo>
                    <a:pt x="6742176" y="12065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20650"/>
                  </a:lnTo>
                  <a:lnTo>
                    <a:pt x="0" y="2094230"/>
                  </a:lnTo>
                  <a:lnTo>
                    <a:pt x="0" y="2289810"/>
                  </a:lnTo>
                  <a:lnTo>
                    <a:pt x="6900672" y="2289810"/>
                  </a:lnTo>
                  <a:lnTo>
                    <a:pt x="6900672" y="2094230"/>
                  </a:lnTo>
                  <a:lnTo>
                    <a:pt x="6900672" y="12065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4159" y="2750820"/>
              <a:ext cx="6583680" cy="1973580"/>
            </a:xfrm>
            <a:custGeom>
              <a:avLst/>
              <a:gdLst/>
              <a:ahLst/>
              <a:cxnLst/>
              <a:rect l="l" t="t" r="r" b="b"/>
              <a:pathLst>
                <a:path w="6583680" h="1973579">
                  <a:moveTo>
                    <a:pt x="6583679" y="1973579"/>
                  </a:moveTo>
                  <a:lnTo>
                    <a:pt x="0" y="1973579"/>
                  </a:lnTo>
                  <a:lnTo>
                    <a:pt x="0" y="0"/>
                  </a:lnTo>
                  <a:lnTo>
                    <a:pt x="6583679" y="0"/>
                  </a:lnTo>
                  <a:lnTo>
                    <a:pt x="6583679" y="1973579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9559" y="2767838"/>
            <a:ext cx="6619875" cy="19208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For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career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advice</a:t>
            </a:r>
            <a:r>
              <a:rPr sz="1350" spc="19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question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about: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{{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$input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}}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Respond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succinctly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as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</a:t>
            </a:r>
            <a:r>
              <a:rPr sz="1350" spc="1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mentor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in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the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field</a:t>
            </a:r>
            <a:r>
              <a:rPr sz="1350" spc="1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of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design.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Limit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{{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$beliefs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}}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--</a:t>
            </a:r>
            <a:r>
              <a:rPr sz="1350" spc="-50" dirty="0">
                <a:solidFill>
                  <a:srgbClr val="74705D"/>
                </a:solidFill>
                <a:latin typeface="Courier New"/>
                <a:cs typeface="Courier New"/>
              </a:rPr>
              <a:t>-</a:t>
            </a:r>
            <a:endParaRPr sz="1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Do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not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add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any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extra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detail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and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stay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on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point.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Use</a:t>
            </a:r>
            <a:r>
              <a:rPr sz="1350" spc="1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the</a:t>
            </a:r>
            <a:r>
              <a:rPr sz="1350" spc="15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contex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PASS</a:t>
            </a:r>
            <a:r>
              <a:rPr spc="-75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GROUNDING</a:t>
            </a:r>
            <a:r>
              <a:rPr spc="-75" dirty="0"/>
              <a:t> </a:t>
            </a:r>
            <a:r>
              <a:rPr dirty="0"/>
              <a:t>FWD</a:t>
            </a:r>
            <a:r>
              <a:rPr spc="-70" dirty="0"/>
              <a:t> </a:t>
            </a:r>
            <a:r>
              <a:rPr spc="-25" dirty="0"/>
              <a:t>...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990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146050" marR="1974214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3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ContextVariables();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response</a:t>
            </a:r>
            <a:r>
              <a:rPr sz="1350" spc="2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memory.SearchAsync(MemoryCollectionN</a:t>
            </a:r>
            <a:endParaRPr sz="1350">
              <a:latin typeface="Courier New"/>
              <a:cs typeface="Courier New"/>
            </a:endParaRPr>
          </a:p>
          <a:p>
            <a:pPr marL="146050" marR="21907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r>
              <a:rPr sz="1350" spc="3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6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belief</a:t>
            </a:r>
            <a:r>
              <a:rPr sz="1350" spc="1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0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response?.Metadata.Text;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endParaRPr sz="1350">
              <a:latin typeface="Courier New"/>
              <a:cs typeface="Courier New"/>
            </a:endParaRPr>
          </a:p>
          <a:p>
            <a:pPr marL="146050" marR="28575">
              <a:lnSpc>
                <a:spcPct val="103699"/>
              </a:lnSpc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r>
              <a:rPr sz="1350" spc="-9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$"Question:</a:t>
            </a:r>
            <a:r>
              <a:rPr sz="1350" spc="3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{question}\nBelief:</a:t>
            </a:r>
            <a:r>
              <a:rPr sz="1350" spc="3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{belief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"input"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question);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"beliefs"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belief);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12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12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myResult</a:t>
            </a:r>
            <a:r>
              <a:rPr sz="1350" spc="3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13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kernel.RunAsync(myContext,mnFunction</a:t>
            </a:r>
            <a:endParaRPr sz="1350">
              <a:latin typeface="Courier New"/>
              <a:cs typeface="Courier New"/>
            </a:endParaRPr>
          </a:p>
          <a:p>
            <a:pPr marL="37465" marR="2190750" indent="347345">
              <a:lnSpc>
                <a:spcPts val="1680"/>
              </a:lnSpc>
              <a:spcBef>
                <a:spcPts val="5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resultString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result.GetValue();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15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ts val="1614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16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$"---\nKevin-ish</a:t>
            </a:r>
            <a:r>
              <a:rPr sz="1350" spc="4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Advice:</a:t>
            </a:r>
            <a:r>
              <a:rPr sz="1350" spc="4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{myResult}"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30"/>
              </a:spcBef>
            </a:pPr>
            <a:r>
              <a:rPr dirty="0"/>
              <a:t>WE'RE</a:t>
            </a:r>
            <a:r>
              <a:rPr spc="50" dirty="0"/>
              <a:t> </a:t>
            </a:r>
            <a:r>
              <a:rPr dirty="0"/>
              <a:t>GETTING</a:t>
            </a:r>
            <a:r>
              <a:rPr spc="55" dirty="0"/>
              <a:t> </a:t>
            </a:r>
            <a:r>
              <a:rPr dirty="0"/>
              <a:t>KEVIN-ISH</a:t>
            </a:r>
            <a:r>
              <a:rPr spc="55" dirty="0"/>
              <a:t> </a:t>
            </a:r>
            <a:r>
              <a:rPr spc="-25" dirty="0"/>
              <a:t>...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990"/>
              </a:lnSpc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146050" marR="1974214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3</a:t>
            </a:r>
            <a:r>
              <a:rPr sz="1350" spc="2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1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ContextVariables();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5</a:t>
            </a:r>
            <a:r>
              <a:rPr sz="1350" spc="-14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response</a:t>
            </a:r>
            <a:r>
              <a:rPr sz="1350" spc="2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memory.SearchAsync(MemoryCollectionN</a:t>
            </a:r>
            <a:endParaRPr sz="1350">
              <a:latin typeface="Courier New"/>
              <a:cs typeface="Courier New"/>
            </a:endParaRPr>
          </a:p>
          <a:p>
            <a:pPr marL="146050" marR="2190750">
              <a:lnSpc>
                <a:spcPct val="100000"/>
              </a:lnSpc>
              <a:spcBef>
                <a:spcPts val="6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6</a:t>
            </a:r>
            <a:r>
              <a:rPr sz="1350" spc="3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6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belief</a:t>
            </a:r>
            <a:r>
              <a:rPr sz="1350" spc="1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0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response?.Metadata.Text;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7</a:t>
            </a:r>
            <a:endParaRPr sz="1350">
              <a:latin typeface="Courier New"/>
              <a:cs typeface="Courier New"/>
            </a:endParaRPr>
          </a:p>
          <a:p>
            <a:pPr marL="146050" marR="28575">
              <a:lnSpc>
                <a:spcPct val="103699"/>
              </a:lnSpc>
            </a:pP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8</a:t>
            </a:r>
            <a:r>
              <a:rPr sz="1350" spc="-9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1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$"Question:</a:t>
            </a:r>
            <a:r>
              <a:rPr sz="1350" spc="39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10" dirty="0">
                <a:solidFill>
                  <a:srgbClr val="A6E22E"/>
                </a:solidFill>
                <a:latin typeface="Courier New"/>
                <a:cs typeface="Courier New"/>
              </a:rPr>
              <a:t>{question}\nBelief:</a:t>
            </a:r>
            <a:r>
              <a:rPr sz="1350" spc="38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{belief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"input"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question);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0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myContext.Set(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"beliefs"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,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belief);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12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12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myResult</a:t>
            </a:r>
            <a:r>
              <a:rPr sz="1350" spc="36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35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await</a:t>
            </a:r>
            <a:r>
              <a:rPr sz="1350" spc="13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kernel.RunAsync(myContext,mnFunction</a:t>
            </a:r>
            <a:endParaRPr sz="1350">
              <a:latin typeface="Courier New"/>
              <a:cs typeface="Courier New"/>
            </a:endParaRPr>
          </a:p>
          <a:p>
            <a:pPr marL="37465" marR="2190750" indent="347345">
              <a:lnSpc>
                <a:spcPts val="1680"/>
              </a:lnSpc>
              <a:spcBef>
                <a:spcPts val="5"/>
              </a:spcBef>
              <a:buClr>
                <a:srgbClr val="DDDDDD"/>
              </a:buClr>
              <a:buFont typeface="Courier New"/>
              <a:buAutoNum type="arabicPlain" startAt="13"/>
              <a:tabLst>
                <a:tab pos="384810" algn="l"/>
              </a:tabLst>
            </a:pPr>
            <a:r>
              <a:rPr sz="1350"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z="1350" spc="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resultString</a:t>
            </a:r>
            <a:r>
              <a:rPr sz="1350" spc="18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result.GetValue();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15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ts val="1614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16</a:t>
            </a:r>
            <a:r>
              <a:rPr sz="1350" spc="-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Console.WriteLine(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$"---\nKevin-ish</a:t>
            </a:r>
            <a:r>
              <a:rPr sz="1350" spc="4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Advice:</a:t>
            </a:r>
            <a:r>
              <a:rPr sz="1350" spc="475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{myResult}"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275" y="3102432"/>
            <a:ext cx="662241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LET'S</a:t>
            </a:r>
            <a:r>
              <a:rPr spc="-85" dirty="0"/>
              <a:t> </a:t>
            </a:r>
            <a:r>
              <a:rPr dirty="0"/>
              <a:t>LOOK</a:t>
            </a:r>
            <a:r>
              <a:rPr spc="-80" dirty="0"/>
              <a:t> </a:t>
            </a:r>
            <a:r>
              <a:rPr spc="-10" dirty="0"/>
              <a:t>AT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spc="-10" dirty="0"/>
              <a:t>SCIENCE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2931" y="1098372"/>
            <a:ext cx="592645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709930">
              <a:lnSpc>
                <a:spcPct val="100000"/>
              </a:lnSpc>
              <a:spcBef>
                <a:spcPts val="130"/>
              </a:spcBef>
            </a:pPr>
            <a:r>
              <a:rPr dirty="0"/>
              <a:t>TOKENS</a:t>
            </a:r>
            <a:r>
              <a:rPr spc="-85" dirty="0"/>
              <a:t> </a:t>
            </a:r>
            <a:r>
              <a:rPr dirty="0"/>
              <a:t>GET</a:t>
            </a:r>
            <a:r>
              <a:rPr spc="-70" dirty="0"/>
              <a:t> </a:t>
            </a:r>
            <a:r>
              <a:rPr spc="-10" dirty="0"/>
              <a:t>USED; </a:t>
            </a:r>
            <a:r>
              <a:rPr dirty="0"/>
              <a:t>HYPERPARAMETERS</a:t>
            </a:r>
            <a:r>
              <a:rPr spc="-260" dirty="0"/>
              <a:t> </a:t>
            </a:r>
            <a:r>
              <a:rPr spc="-25" dirty="0"/>
              <a:t>FTW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5663" y="2364739"/>
            <a:ext cx="6901180" cy="3439160"/>
            <a:chOff x="2645663" y="2364739"/>
            <a:chExt cx="6901180" cy="3439160"/>
          </a:xfrm>
        </p:grpSpPr>
        <p:sp>
          <p:nvSpPr>
            <p:cNvPr id="4" name="object 4"/>
            <p:cNvSpPr/>
            <p:nvPr/>
          </p:nvSpPr>
          <p:spPr>
            <a:xfrm>
              <a:off x="2645651" y="2364739"/>
              <a:ext cx="6901180" cy="3439160"/>
            </a:xfrm>
            <a:custGeom>
              <a:avLst/>
              <a:gdLst/>
              <a:ahLst/>
              <a:cxnLst/>
              <a:rect l="l" t="t" r="r" b="b"/>
              <a:pathLst>
                <a:path w="6901180" h="3439160">
                  <a:moveTo>
                    <a:pt x="6900672" y="0"/>
                  </a:moveTo>
                  <a:lnTo>
                    <a:pt x="6742176" y="0"/>
                  </a:lnTo>
                  <a:lnTo>
                    <a:pt x="6742176" y="119380"/>
                  </a:lnTo>
                  <a:lnTo>
                    <a:pt x="6742176" y="3243580"/>
                  </a:lnTo>
                  <a:lnTo>
                    <a:pt x="158496" y="3243580"/>
                  </a:lnTo>
                  <a:lnTo>
                    <a:pt x="158496" y="119380"/>
                  </a:lnTo>
                  <a:lnTo>
                    <a:pt x="6742176" y="119380"/>
                  </a:lnTo>
                  <a:lnTo>
                    <a:pt x="6742176" y="0"/>
                  </a:lnTo>
                  <a:lnTo>
                    <a:pt x="0" y="0"/>
                  </a:lnTo>
                  <a:lnTo>
                    <a:pt x="0" y="119380"/>
                  </a:lnTo>
                  <a:lnTo>
                    <a:pt x="0" y="3243580"/>
                  </a:lnTo>
                  <a:lnTo>
                    <a:pt x="0" y="3439160"/>
                  </a:lnTo>
                  <a:lnTo>
                    <a:pt x="6900672" y="3439160"/>
                  </a:lnTo>
                  <a:lnTo>
                    <a:pt x="6900672" y="3243580"/>
                  </a:lnTo>
                  <a:lnTo>
                    <a:pt x="6900672" y="119380"/>
                  </a:lnTo>
                  <a:lnTo>
                    <a:pt x="6900672" y="0"/>
                  </a:lnTo>
                  <a:close/>
                </a:path>
              </a:pathLst>
            </a:custGeom>
            <a:solidFill>
              <a:srgbClr val="000000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04159" y="2484119"/>
              <a:ext cx="6583680" cy="3124200"/>
            </a:xfrm>
            <a:custGeom>
              <a:avLst/>
              <a:gdLst/>
              <a:ahLst/>
              <a:cxnLst/>
              <a:rect l="l" t="t" r="r" b="b"/>
              <a:pathLst>
                <a:path w="6583680" h="3124200">
                  <a:moveTo>
                    <a:pt x="0" y="0"/>
                  </a:moveTo>
                  <a:lnTo>
                    <a:pt x="6583679" y="0"/>
                  </a:lnTo>
                  <a:lnTo>
                    <a:pt x="6583679" y="3124199"/>
                  </a:lnTo>
                  <a:lnTo>
                    <a:pt x="0" y="3124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8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35"/>
              </a:spcBef>
            </a:pPr>
            <a:r>
              <a:rPr dirty="0"/>
              <a:t>3</a:t>
            </a:r>
            <a:r>
              <a:rPr spc="455" dirty="0"/>
              <a:t> </a:t>
            </a:r>
            <a:r>
              <a:rPr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pc="7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pc="-10" dirty="0"/>
              <a:t>Microsoft.SemanticKernel.AI;</a:t>
            </a:r>
          </a:p>
          <a:p>
            <a:pPr marL="120650">
              <a:lnSpc>
                <a:spcPct val="100000"/>
              </a:lnSpc>
              <a:spcBef>
                <a:spcPts val="60"/>
              </a:spcBef>
            </a:pPr>
            <a:r>
              <a:rPr spc="-50" dirty="0"/>
              <a:t>4</a:t>
            </a:r>
          </a:p>
          <a:p>
            <a:pPr marL="3600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5"/>
              <a:tabLst>
                <a:tab pos="360045" algn="l"/>
              </a:tabLst>
            </a:pPr>
            <a:r>
              <a:rPr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pc="11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pc="10" dirty="0"/>
              <a:t>usageresult</a:t>
            </a:r>
            <a:r>
              <a:rPr spc="320" dirty="0"/>
              <a:t> </a:t>
            </a:r>
            <a:r>
              <a:rPr spc="10" dirty="0"/>
              <a:t>=</a:t>
            </a:r>
            <a:r>
              <a:rPr spc="320" dirty="0"/>
              <a:t> </a:t>
            </a:r>
            <a:r>
              <a:rPr spc="10" dirty="0"/>
              <a:t>myResult.FunctionResults.SelectMany(l</a:t>
            </a:r>
            <a:r>
              <a:rPr spc="315" dirty="0"/>
              <a:t> </a:t>
            </a:r>
            <a:r>
              <a:rPr spc="-50" dirty="0"/>
              <a:t>=</a:t>
            </a:r>
          </a:p>
          <a:p>
            <a:pPr marL="360045" indent="-239395">
              <a:lnSpc>
                <a:spcPts val="1475"/>
              </a:lnSpc>
              <a:buClr>
                <a:srgbClr val="DDDDDD"/>
              </a:buClr>
              <a:buFont typeface="Courier New"/>
              <a:buAutoNum type="arabicPlain" startAt="5"/>
              <a:tabLst>
                <a:tab pos="360045" algn="l"/>
              </a:tabLst>
            </a:pPr>
            <a:r>
              <a:rPr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dirty="0"/>
              <a:t>injson</a:t>
            </a:r>
            <a:r>
              <a:rPr spc="275" dirty="0"/>
              <a:t> </a:t>
            </a:r>
            <a:r>
              <a:rPr dirty="0"/>
              <a:t>=</a:t>
            </a:r>
            <a:r>
              <a:rPr spc="270" dirty="0"/>
              <a:t> </a:t>
            </a:r>
            <a:r>
              <a:rPr dirty="0"/>
              <a:t>JsonSerializer.Serialize(usageresult,</a:t>
            </a:r>
            <a:r>
              <a:rPr spc="275" dirty="0"/>
              <a:t> </a:t>
            </a:r>
            <a:r>
              <a:rPr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pc="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pc="-25" dirty="0"/>
              <a:t>Js</a:t>
            </a:r>
          </a:p>
          <a:p>
            <a:pPr marL="360045" indent="-239395">
              <a:lnSpc>
                <a:spcPts val="1714"/>
              </a:lnSpc>
              <a:buAutoNum type="arabicPlain" startAt="5"/>
              <a:tabLst>
                <a:tab pos="360045" algn="l"/>
              </a:tabLst>
            </a:pPr>
            <a:r>
              <a:rPr spc="10" dirty="0"/>
              <a:t>Console.WriteLine(</a:t>
            </a:r>
            <a:r>
              <a:rPr spc="10" dirty="0">
                <a:solidFill>
                  <a:srgbClr val="A6E22E"/>
                </a:solidFill>
              </a:rPr>
              <a:t>$"</a:t>
            </a:r>
            <a:r>
              <a:rPr sz="1700" spc="10" dirty="0">
                <a:solidFill>
                  <a:srgbClr val="A6E22E"/>
                </a:solidFill>
                <a:latin typeface="Segoe UI Symbol"/>
                <a:cs typeface="Segoe UI Symbol"/>
              </a:rPr>
              <a:t>🧱</a:t>
            </a:r>
            <a:r>
              <a:rPr sz="1700" spc="12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spc="10" dirty="0">
                <a:solidFill>
                  <a:srgbClr val="A6E22E"/>
                </a:solidFill>
              </a:rPr>
              <a:t>The</a:t>
            </a:r>
            <a:r>
              <a:rPr spc="320" dirty="0">
                <a:solidFill>
                  <a:srgbClr val="A6E22E"/>
                </a:solidFill>
              </a:rPr>
              <a:t> </a:t>
            </a:r>
            <a:r>
              <a:rPr spc="10" dirty="0">
                <a:solidFill>
                  <a:srgbClr val="A6E22E"/>
                </a:solidFill>
              </a:rPr>
              <a:t>MODEL</a:t>
            </a:r>
            <a:r>
              <a:rPr spc="320" dirty="0">
                <a:solidFill>
                  <a:srgbClr val="A6E22E"/>
                </a:solidFill>
              </a:rPr>
              <a:t> </a:t>
            </a:r>
            <a:r>
              <a:rPr spc="10" dirty="0">
                <a:solidFill>
                  <a:srgbClr val="A6E22E"/>
                </a:solidFill>
              </a:rPr>
              <a:t>used:\n\n&gt;</a:t>
            </a:r>
            <a:r>
              <a:rPr spc="315" dirty="0">
                <a:solidFill>
                  <a:srgbClr val="A6E22E"/>
                </a:solidFill>
              </a:rPr>
              <a:t> </a:t>
            </a:r>
            <a:r>
              <a:rPr spc="-10" dirty="0">
                <a:solidFill>
                  <a:srgbClr val="A6E22E"/>
                </a:solidFill>
              </a:rPr>
              <a:t>{model}\n"</a:t>
            </a:r>
            <a:r>
              <a:rPr spc="-10" dirty="0"/>
              <a:t>);</a:t>
            </a:r>
            <a:endParaRPr sz="1700">
              <a:latin typeface="Segoe UI Symbol"/>
              <a:cs typeface="Segoe UI Symbol"/>
            </a:endParaRPr>
          </a:p>
          <a:p>
            <a:pPr marL="360045" indent="-239395">
              <a:lnSpc>
                <a:spcPts val="1855"/>
              </a:lnSpc>
              <a:buAutoNum type="arabicPlain" startAt="5"/>
              <a:tabLst>
                <a:tab pos="360045" algn="l"/>
              </a:tabLst>
            </a:pPr>
            <a:r>
              <a:rPr dirty="0"/>
              <a:t>Console.WriteLine(</a:t>
            </a:r>
            <a:r>
              <a:rPr dirty="0">
                <a:solidFill>
                  <a:srgbClr val="A6E22E"/>
                </a:solidFill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💸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dirty="0">
                <a:solidFill>
                  <a:srgbClr val="A6E22E"/>
                </a:solidFill>
              </a:rPr>
              <a:t>How</a:t>
            </a:r>
            <a:r>
              <a:rPr spc="210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many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TOKENS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were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spc="-10" dirty="0">
                <a:solidFill>
                  <a:srgbClr val="A6E22E"/>
                </a:solidFill>
              </a:rPr>
              <a:t>used?\n\n{injs</a:t>
            </a:r>
            <a:endParaRPr sz="1700">
              <a:latin typeface="Segoe UI Symbol"/>
              <a:cs typeface="Segoe UI Symbol"/>
            </a:endParaRPr>
          </a:p>
          <a:p>
            <a:pPr marL="12700" marR="1376680" indent="347345">
              <a:lnSpc>
                <a:spcPts val="1620"/>
              </a:lnSpc>
              <a:spcBef>
                <a:spcPts val="50"/>
              </a:spcBef>
              <a:buAutoNum type="arabicPlain" startAt="5"/>
              <a:tabLst>
                <a:tab pos="360045" algn="l"/>
              </a:tabLst>
            </a:pPr>
            <a:r>
              <a:rPr dirty="0"/>
              <a:t>String</a:t>
            </a:r>
            <a:r>
              <a:rPr spc="245" dirty="0"/>
              <a:t> </a:t>
            </a:r>
            <a:r>
              <a:rPr dirty="0"/>
              <a:t>functionName</a:t>
            </a:r>
            <a:r>
              <a:rPr spc="245" dirty="0"/>
              <a:t> </a:t>
            </a:r>
            <a:r>
              <a:rPr dirty="0"/>
              <a:t>=</a:t>
            </a:r>
            <a:r>
              <a:rPr spc="245" dirty="0"/>
              <a:t> </a:t>
            </a:r>
            <a:r>
              <a:rPr spc="-10" dirty="0">
                <a:solidFill>
                  <a:srgbClr val="A6E22E"/>
                </a:solidFill>
              </a:rPr>
              <a:t>"CareerAdviceGrounded"</a:t>
            </a:r>
            <a:r>
              <a:rPr spc="-10" dirty="0"/>
              <a:t>; </a:t>
            </a:r>
            <a:r>
              <a:rPr spc="-25" dirty="0"/>
              <a:t>10</a:t>
            </a:r>
          </a:p>
          <a:p>
            <a:pPr marL="360045" indent="-347345">
              <a:lnSpc>
                <a:spcPct val="100000"/>
              </a:lnSpc>
              <a:spcBef>
                <a:spcPts val="5"/>
              </a:spcBef>
              <a:buClr>
                <a:srgbClr val="DDDDDD"/>
              </a:buClr>
              <a:buFont typeface="Courier New"/>
              <a:buAutoNum type="arabicPlain" startAt="11"/>
              <a:tabLst>
                <a:tab pos="360045" algn="l"/>
              </a:tabLst>
            </a:pPr>
            <a:r>
              <a:rPr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pc="204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dirty="0"/>
              <a:t>reqjson</a:t>
            </a:r>
            <a:r>
              <a:rPr spc="-150" dirty="0"/>
              <a:t>  </a:t>
            </a:r>
            <a:r>
              <a:rPr dirty="0"/>
              <a:t>=</a:t>
            </a:r>
            <a:r>
              <a:rPr spc="-150" dirty="0"/>
              <a:t>  </a:t>
            </a:r>
            <a:r>
              <a:rPr spc="-10" dirty="0"/>
              <a:t>JsonSerializer.Serialize(mnFunctions[functi</a:t>
            </a:r>
          </a:p>
          <a:p>
            <a:pPr marL="360045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1"/>
              <a:tabLst>
                <a:tab pos="360045" algn="l"/>
              </a:tabLst>
            </a:pPr>
            <a:r>
              <a:rPr spc="70" dirty="0">
                <a:solidFill>
                  <a:srgbClr val="F92572"/>
                </a:solidFill>
                <a:latin typeface="Arial Black"/>
                <a:cs typeface="Arial Black"/>
              </a:rPr>
              <a:t>var</a:t>
            </a:r>
            <a:r>
              <a:rPr spc="6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dirty="0"/>
              <a:t>doc</a:t>
            </a:r>
            <a:r>
              <a:rPr spc="220" dirty="0"/>
              <a:t> </a:t>
            </a:r>
            <a:r>
              <a:rPr dirty="0"/>
              <a:t>=</a:t>
            </a:r>
            <a:r>
              <a:rPr spc="220" dirty="0"/>
              <a:t> </a:t>
            </a:r>
            <a:r>
              <a:rPr spc="-10" dirty="0"/>
              <a:t>JsonDocument.Parse(reqjson);</a:t>
            </a:r>
          </a:p>
          <a:p>
            <a:pPr marL="360045" indent="-347345">
              <a:lnSpc>
                <a:spcPct val="100000"/>
              </a:lnSpc>
              <a:buClr>
                <a:srgbClr val="DDDDDD"/>
              </a:buClr>
              <a:buAutoNum type="arabicPlain" startAt="11"/>
              <a:tabLst>
                <a:tab pos="360045" algn="l"/>
              </a:tabLst>
            </a:pPr>
            <a:r>
              <a:rPr dirty="0">
                <a:solidFill>
                  <a:srgbClr val="A6E22E"/>
                </a:solidFill>
              </a:rPr>
              <a:t>double</a:t>
            </a:r>
            <a:r>
              <a:rPr spc="-155" dirty="0">
                <a:solidFill>
                  <a:srgbClr val="A6E22E"/>
                </a:solidFill>
              </a:rPr>
              <a:t>  </a:t>
            </a:r>
            <a:r>
              <a:rPr dirty="0"/>
              <a:t>temperatureValue</a:t>
            </a:r>
            <a:r>
              <a:rPr spc="-155" dirty="0"/>
              <a:t>  </a:t>
            </a:r>
            <a:r>
              <a:rPr dirty="0"/>
              <a:t>=</a:t>
            </a:r>
            <a:r>
              <a:rPr spc="-155" dirty="0"/>
              <a:t>  </a:t>
            </a:r>
            <a:r>
              <a:rPr spc="-10" dirty="0"/>
              <a:t>doc.RootElement.GetProperty(</a:t>
            </a:r>
            <a:r>
              <a:rPr spc="-10" dirty="0">
                <a:solidFill>
                  <a:srgbClr val="A6E22E"/>
                </a:solidFill>
              </a:rPr>
              <a:t>"te</a:t>
            </a:r>
          </a:p>
          <a:p>
            <a:pPr marL="12700" marR="79375" indent="347345">
              <a:lnSpc>
                <a:spcPct val="103699"/>
              </a:lnSpc>
              <a:buClr>
                <a:srgbClr val="DDDDDD"/>
              </a:buClr>
              <a:buAutoNum type="arabicPlain" startAt="11"/>
              <a:tabLst>
                <a:tab pos="360045" algn="l"/>
              </a:tabLst>
            </a:pPr>
            <a:r>
              <a:rPr dirty="0">
                <a:solidFill>
                  <a:srgbClr val="A6E22E"/>
                </a:solidFill>
              </a:rPr>
              <a:t>double</a:t>
            </a:r>
            <a:r>
              <a:rPr spc="210" dirty="0">
                <a:solidFill>
                  <a:srgbClr val="A6E22E"/>
                </a:solidFill>
              </a:rPr>
              <a:t> </a:t>
            </a:r>
            <a:r>
              <a:rPr dirty="0"/>
              <a:t>topPValue</a:t>
            </a:r>
            <a:r>
              <a:rPr spc="215" dirty="0"/>
              <a:t> </a:t>
            </a:r>
            <a:r>
              <a:rPr dirty="0"/>
              <a:t>=</a:t>
            </a:r>
            <a:r>
              <a:rPr spc="215" dirty="0"/>
              <a:t> </a:t>
            </a:r>
            <a:r>
              <a:rPr spc="-10" dirty="0"/>
              <a:t>doc.RootElement.GetProperty(</a:t>
            </a:r>
            <a:r>
              <a:rPr spc="-10" dirty="0">
                <a:solidFill>
                  <a:srgbClr val="A6E22E"/>
                </a:solidFill>
              </a:rPr>
              <a:t>"top_p"</a:t>
            </a:r>
            <a:r>
              <a:rPr spc="-10" dirty="0"/>
              <a:t>).G</a:t>
            </a:r>
            <a:r>
              <a:rPr spc="500" dirty="0"/>
              <a:t> </a:t>
            </a:r>
            <a:r>
              <a:rPr spc="-25" dirty="0"/>
              <a:t>15</a:t>
            </a:r>
          </a:p>
          <a:p>
            <a:pPr marL="360045" indent="-347345">
              <a:lnSpc>
                <a:spcPts val="1540"/>
              </a:lnSpc>
              <a:buAutoNum type="arabicPlain" startAt="16"/>
              <a:tabLst>
                <a:tab pos="360045" algn="l"/>
              </a:tabLst>
            </a:pPr>
            <a:r>
              <a:rPr dirty="0"/>
              <a:t>Console.WriteLine(</a:t>
            </a:r>
            <a:r>
              <a:rPr dirty="0">
                <a:solidFill>
                  <a:srgbClr val="A6E22E"/>
                </a:solidFill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🌡</a:t>
            </a:r>
            <a:r>
              <a:rPr sz="1700" spc="100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dirty="0">
                <a:solidFill>
                  <a:srgbClr val="A6E22E"/>
                </a:solidFill>
              </a:rPr>
              <a:t>What</a:t>
            </a:r>
            <a:r>
              <a:rPr spc="26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TEMPERATURE</a:t>
            </a:r>
            <a:r>
              <a:rPr spc="270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setting</a:t>
            </a:r>
            <a:r>
              <a:rPr spc="26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was</a:t>
            </a:r>
            <a:r>
              <a:rPr spc="265" dirty="0">
                <a:solidFill>
                  <a:srgbClr val="A6E22E"/>
                </a:solidFill>
              </a:rPr>
              <a:t> </a:t>
            </a:r>
            <a:r>
              <a:rPr spc="-10" dirty="0">
                <a:solidFill>
                  <a:srgbClr val="A6E22E"/>
                </a:solidFill>
              </a:rPr>
              <a:t>used?\</a:t>
            </a:r>
            <a:endParaRPr sz="1700">
              <a:latin typeface="Segoe UI Symbol"/>
              <a:cs typeface="Segoe UI Symbol"/>
            </a:endParaRPr>
          </a:p>
          <a:p>
            <a:pPr marL="360045" indent="-347345">
              <a:lnSpc>
                <a:spcPts val="1830"/>
              </a:lnSpc>
              <a:buAutoNum type="arabicPlain" startAt="16"/>
              <a:tabLst>
                <a:tab pos="360045" algn="l"/>
              </a:tabLst>
            </a:pPr>
            <a:r>
              <a:rPr dirty="0"/>
              <a:t>Console.WriteLine(</a:t>
            </a:r>
            <a:r>
              <a:rPr dirty="0">
                <a:solidFill>
                  <a:srgbClr val="A6E22E"/>
                </a:solidFill>
              </a:rPr>
              <a:t>$"</a:t>
            </a:r>
            <a:r>
              <a:rPr sz="1700" dirty="0">
                <a:solidFill>
                  <a:srgbClr val="A6E22E"/>
                </a:solidFill>
                <a:latin typeface="Segoe UI Symbol"/>
                <a:cs typeface="Segoe UI Symbol"/>
              </a:rPr>
              <a:t>🙊</a:t>
            </a:r>
            <a:r>
              <a:rPr sz="1700" spc="75" dirty="0">
                <a:solidFill>
                  <a:srgbClr val="A6E22E"/>
                </a:solidFill>
                <a:latin typeface="Segoe UI Symbol"/>
                <a:cs typeface="Segoe UI Symbol"/>
              </a:rPr>
              <a:t>  </a:t>
            </a:r>
            <a:r>
              <a:rPr dirty="0">
                <a:solidFill>
                  <a:srgbClr val="A6E22E"/>
                </a:solidFill>
              </a:rPr>
              <a:t>What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TOP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P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setting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was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dirty="0">
                <a:solidFill>
                  <a:srgbClr val="A6E22E"/>
                </a:solidFill>
              </a:rPr>
              <a:t>used?\n\n&gt;</a:t>
            </a:r>
            <a:r>
              <a:rPr spc="215" dirty="0">
                <a:solidFill>
                  <a:srgbClr val="A6E22E"/>
                </a:solidFill>
              </a:rPr>
              <a:t> </a:t>
            </a:r>
            <a:r>
              <a:rPr spc="-50" dirty="0">
                <a:solidFill>
                  <a:srgbClr val="A6E22E"/>
                </a:solidFill>
              </a:rPr>
              <a:t>{</a:t>
            </a:r>
            <a:endParaRPr sz="17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372" y="1960879"/>
            <a:ext cx="4961255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>
              <a:lnSpc>
                <a:spcPct val="100000"/>
              </a:lnSpc>
              <a:spcBef>
                <a:spcPts val="100"/>
              </a:spcBef>
              <a:tabLst>
                <a:tab pos="1884680" algn="l"/>
                <a:tab pos="4177665" algn="l"/>
                <a:tab pos="4368800" algn="l"/>
              </a:tabLst>
            </a:pPr>
            <a:r>
              <a:rPr sz="6300" spc="-25" dirty="0"/>
              <a:t>YOU</a:t>
            </a:r>
            <a:r>
              <a:rPr sz="6300" dirty="0"/>
              <a:t>	</a:t>
            </a:r>
            <a:r>
              <a:rPr sz="6300" spc="-20" dirty="0"/>
              <a:t>MADE</a:t>
            </a:r>
            <a:r>
              <a:rPr sz="6300" dirty="0"/>
              <a:t>		</a:t>
            </a:r>
            <a:r>
              <a:rPr sz="6300" spc="-50" dirty="0"/>
              <a:t>A </a:t>
            </a:r>
            <a:r>
              <a:rPr sz="6300" spc="-10" dirty="0"/>
              <a:t>DELICIOUS</a:t>
            </a:r>
            <a:r>
              <a:rPr sz="6300" dirty="0"/>
              <a:t>	</a:t>
            </a:r>
            <a:r>
              <a:rPr sz="6300" spc="-25" dirty="0"/>
              <a:t>AI</a:t>
            </a:r>
            <a:endParaRPr sz="6300" dirty="0"/>
          </a:p>
          <a:p>
            <a:pPr marL="803910">
              <a:lnSpc>
                <a:spcPct val="100000"/>
              </a:lnSpc>
            </a:pPr>
            <a:r>
              <a:rPr sz="6300" spc="-10" dirty="0"/>
              <a:t>MEAL!</a:t>
            </a:r>
            <a:r>
              <a:rPr lang="en-US" sz="6300" spc="-10" dirty="0"/>
              <a:t> 🎉</a:t>
            </a:r>
            <a:endParaRPr sz="6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11136" y="4658359"/>
            <a:ext cx="4170045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—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Ben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Sheppard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via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LinkedIn</a:t>
            </a:r>
            <a:endParaRPr sz="25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7673" y="1924685"/>
            <a:ext cx="5217160" cy="2588895"/>
          </a:xfrm>
          <a:prstGeom prst="rect">
            <a:avLst/>
          </a:prstGeom>
          <a:solidFill>
            <a:srgbClr val="FFFFFF">
              <a:alpha val="5099"/>
            </a:srgbClr>
          </a:solidFill>
          <a:ln w="19811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52705" marR="45720" algn="ctr">
              <a:lnSpc>
                <a:spcPct val="104600"/>
              </a:lnSpc>
              <a:spcBef>
                <a:spcPts val="280"/>
              </a:spcBef>
            </a:pP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"Do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become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authentic </a:t>
            </a:r>
            <a:r>
              <a:rPr sz="2600" i="1" spc="-25" dirty="0">
                <a:solidFill>
                  <a:srgbClr val="FFFFFF"/>
                </a:solidFill>
                <a:latin typeface="Segoe UI"/>
                <a:cs typeface="Segoe UI"/>
              </a:rPr>
              <a:t>but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simple</a:t>
            </a:r>
            <a:r>
              <a:rPr sz="2600" i="1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apes</a:t>
            </a:r>
            <a:r>
              <a:rPr sz="2600" i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600" i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2600" i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face</a:t>
            </a:r>
            <a:r>
              <a:rPr sz="2600" i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5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600" i="1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25" dirty="0">
                <a:solidFill>
                  <a:srgbClr val="FFFFFF"/>
                </a:solidFill>
                <a:latin typeface="Segoe UI"/>
                <a:cs typeface="Segoe UI"/>
              </a:rPr>
              <a:t>AI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overlords?</a:t>
            </a:r>
            <a:r>
              <a:rPr sz="2600" i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25" dirty="0">
                <a:solidFill>
                  <a:srgbClr val="FFFFFF"/>
                </a:solidFill>
                <a:latin typeface="Segoe UI"/>
                <a:cs typeface="Segoe UI"/>
              </a:rPr>
              <a:t>Perhaps</a:t>
            </a:r>
            <a:r>
              <a:rPr sz="2600" i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we</a:t>
            </a:r>
            <a:r>
              <a:rPr sz="2600" i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APES</a:t>
            </a:r>
            <a:r>
              <a:rPr sz="2600" i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40" dirty="0">
                <a:solidFill>
                  <a:srgbClr val="FFFFFF"/>
                </a:solidFill>
                <a:latin typeface="Segoe UI"/>
                <a:cs typeface="Segoe UI"/>
              </a:rPr>
              <a:t>will</a:t>
            </a:r>
            <a:r>
              <a:rPr sz="2600" i="1" spc="-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still have</a:t>
            </a:r>
            <a:r>
              <a:rPr sz="2600" i="1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authentic</a:t>
            </a:r>
            <a:r>
              <a:rPr sz="2600" i="1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leadership</a:t>
            </a:r>
            <a:r>
              <a:rPr sz="2600" i="1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qualities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26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even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best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AI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40" dirty="0">
                <a:solidFill>
                  <a:srgbClr val="FFFFFF"/>
                </a:solidFill>
                <a:latin typeface="Segoe UI"/>
                <a:cs typeface="Segoe UI"/>
              </a:rPr>
              <a:t>will</a:t>
            </a:r>
            <a:r>
              <a:rPr sz="2600" i="1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struggle</a:t>
            </a:r>
            <a:r>
              <a:rPr sz="2600" i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25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2600" i="1" spc="-20" dirty="0">
                <a:solidFill>
                  <a:srgbClr val="FFFFFF"/>
                </a:solidFill>
                <a:latin typeface="Segoe UI"/>
                <a:cs typeface="Segoe UI"/>
              </a:rPr>
              <a:t>match</a:t>
            </a:r>
            <a:r>
              <a:rPr sz="2600" i="1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600" i="1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600" i="1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600" i="1" spc="-10" dirty="0">
                <a:solidFill>
                  <a:srgbClr val="FFFFFF"/>
                </a:solidFill>
                <a:latin typeface="Segoe UI"/>
                <a:cs typeface="Segoe UI"/>
              </a:rPr>
              <a:t>while."</a:t>
            </a:r>
            <a:endParaRPr sz="2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366" y="2762884"/>
            <a:ext cx="7337425" cy="12852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250" dirty="0"/>
              <a:t>HELLO</a:t>
            </a:r>
            <a:r>
              <a:rPr sz="8250" spc="-250" dirty="0"/>
              <a:t> </a:t>
            </a:r>
            <a:r>
              <a:rPr sz="8250" spc="-60" dirty="0"/>
              <a:t>WORLD.</a:t>
            </a:r>
            <a:endParaRPr sz="82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7485" y="2791993"/>
            <a:ext cx="7337425" cy="1231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900" dirty="0"/>
              <a:t>HELLO</a:t>
            </a:r>
            <a:r>
              <a:rPr sz="7900" spc="-250" dirty="0"/>
              <a:t> </a:t>
            </a:r>
            <a:r>
              <a:rPr sz="7900" spc="-10" dirty="0"/>
              <a:t>AGENTS!</a:t>
            </a:r>
            <a:endParaRPr sz="79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C66CC7-48D9-A083-BDE5-6CE2D1A88E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EFCD1-8A90-876D-C23F-37E3436463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0308" y="1534159"/>
            <a:ext cx="407162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355">
              <a:lnSpc>
                <a:spcPct val="100000"/>
              </a:lnSpc>
              <a:spcBef>
                <a:spcPts val="100"/>
              </a:spcBef>
              <a:tabLst>
                <a:tab pos="2562225" algn="l"/>
              </a:tabLst>
            </a:pPr>
            <a:r>
              <a:rPr sz="6300" spc="-20" dirty="0"/>
              <a:t>WHAT</a:t>
            </a:r>
            <a:r>
              <a:rPr sz="6300" dirty="0"/>
              <a:t>	</a:t>
            </a:r>
            <a:r>
              <a:rPr sz="6300" spc="-25" dirty="0"/>
              <a:t>ARE </a:t>
            </a:r>
            <a:r>
              <a:rPr sz="6300" spc="-20" dirty="0"/>
              <a:t>"AGENTS"?</a:t>
            </a:r>
            <a:endParaRPr sz="6300"/>
          </a:p>
        </p:txBody>
      </p:sp>
      <p:sp>
        <p:nvSpPr>
          <p:cNvPr id="3" name="object 3"/>
          <p:cNvSpPr txBox="1"/>
          <p:nvPr/>
        </p:nvSpPr>
        <p:spPr>
          <a:xfrm>
            <a:off x="2575599" y="3426967"/>
            <a:ext cx="704088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364" marR="118745" indent="201295">
              <a:lnSpc>
                <a:spcPct val="150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An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abstraction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top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LLM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other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parts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5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trend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has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been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launched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OpenAI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Segoe UI"/>
                <a:cs typeface="Segoe UI"/>
              </a:rPr>
              <a:t>GPTs</a:t>
            </a: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They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can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collaborate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w/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each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other: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"multi-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agent"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7238" y="3102432"/>
            <a:ext cx="367792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REGULAR</a:t>
            </a:r>
            <a:r>
              <a:rPr spc="105" dirty="0"/>
              <a:t> </a:t>
            </a:r>
            <a:r>
              <a:rPr spc="-20" dirty="0"/>
              <a:t>CHAT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9895" y="3102432"/>
            <a:ext cx="497205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HIERARCHICAL</a:t>
            </a:r>
            <a:r>
              <a:rPr spc="-25" dirty="0"/>
              <a:t> </a:t>
            </a:r>
            <a:r>
              <a:rPr spc="-20" dirty="0"/>
              <a:t>CHAT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63360" y="3102432"/>
            <a:ext cx="286512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JOINT</a:t>
            </a:r>
            <a:r>
              <a:rPr spc="5" dirty="0"/>
              <a:t> </a:t>
            </a:r>
            <a:r>
              <a:rPr spc="-25" dirty="0"/>
              <a:t>CHAT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13864">
              <a:lnSpc>
                <a:spcPct val="100000"/>
              </a:lnSpc>
              <a:spcBef>
                <a:spcPts val="130"/>
              </a:spcBef>
            </a:pPr>
            <a:r>
              <a:rPr dirty="0"/>
              <a:t>STEP</a:t>
            </a:r>
            <a:r>
              <a:rPr spc="5" dirty="0"/>
              <a:t> </a:t>
            </a:r>
            <a:r>
              <a:rPr dirty="0"/>
              <a:t>1:</a:t>
            </a:r>
            <a:r>
              <a:rPr spc="5" dirty="0"/>
              <a:t> </a:t>
            </a:r>
            <a:r>
              <a:rPr spc="-10" dirty="0"/>
              <a:t>PLUGINS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0" rIns="0" bIns="0" rtlCol="0">
            <a:spAutoFit/>
          </a:bodyPr>
          <a:lstStyle/>
          <a:p>
            <a:pPr marL="146050">
              <a:lnSpc>
                <a:spcPts val="1410"/>
              </a:lnSpc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r>
              <a:rPr sz="1350" spc="44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IChatCompletion</a:t>
            </a:r>
            <a:r>
              <a:rPr sz="1350" spc="22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gpt4Turbo</a:t>
            </a:r>
            <a:r>
              <a:rPr sz="1350" spc="22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22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6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OpenAIChatCompletion(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"gpt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10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11"/>
              <a:tabLst>
                <a:tab pos="384810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Create</a:t>
            </a:r>
            <a:r>
              <a:rPr sz="1350" spc="17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plugins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1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IPlugin</a:t>
            </a:r>
            <a:r>
              <a:rPr sz="1350" spc="11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mathPlugin</a:t>
            </a:r>
            <a:r>
              <a:rPr sz="1350" spc="12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2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7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Plugin(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1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name: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"Math"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1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functions:</a:t>
            </a:r>
            <a:r>
              <a:rPr sz="1350" spc="-13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NativeFunction.GetFunctionsFromObject(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229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Math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1"/>
              <a:tabLst>
                <a:tab pos="384810" algn="l"/>
              </a:tabLst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16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7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IPlugin</a:t>
            </a:r>
            <a:r>
              <a:rPr sz="1350" spc="13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searchPlugin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9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Plugin(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17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name: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"Search"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7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functions:</a:t>
            </a:r>
            <a:r>
              <a:rPr sz="1350" spc="-13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NativeFunction.GetFunctionsFromObject(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229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Sear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7"/>
              <a:tabLst>
                <a:tab pos="384810" algn="l"/>
              </a:tabLst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21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Create</a:t>
            </a:r>
            <a:r>
              <a:rPr sz="1350" spc="14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a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researcher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ts val="1530"/>
              </a:lnSpc>
              <a:spcBef>
                <a:spcPts val="60"/>
              </a:spcBef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IPlugin</a:t>
            </a:r>
            <a:r>
              <a:rPr sz="1350" spc="48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researcher</a:t>
            </a:r>
            <a:r>
              <a:rPr sz="1350" spc="48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4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AssistantKernel.FromConfiguration(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41755">
              <a:lnSpc>
                <a:spcPct val="100000"/>
              </a:lnSpc>
              <a:spcBef>
                <a:spcPts val="130"/>
              </a:spcBef>
            </a:pPr>
            <a:r>
              <a:rPr dirty="0"/>
              <a:t>SEARCH.CS</a:t>
            </a:r>
            <a:r>
              <a:rPr spc="-5" dirty="0"/>
              <a:t> </a:t>
            </a:r>
            <a:r>
              <a:rPr spc="-10" dirty="0"/>
              <a:t>PLUGIN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26670" rIns="0" bIns="0" rtlCol="0">
            <a:spAutoFit/>
          </a:bodyPr>
          <a:lstStyle/>
          <a:p>
            <a:pPr marL="146050" marR="1002030">
              <a:lnSpc>
                <a:spcPct val="103699"/>
              </a:lnSpc>
              <a:spcBef>
                <a:spcPts val="210"/>
              </a:spcBef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1</a:t>
            </a:r>
            <a:r>
              <a:rPr sz="1350" spc="409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9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Copyright</a:t>
            </a:r>
            <a:r>
              <a:rPr sz="1350" spc="19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(c)</a:t>
            </a:r>
            <a:r>
              <a:rPr sz="1350" spc="19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Microsoft.</a:t>
            </a:r>
            <a:r>
              <a:rPr sz="1350" spc="19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All</a:t>
            </a:r>
            <a:r>
              <a:rPr sz="1350" spc="19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rights</a:t>
            </a:r>
            <a:r>
              <a:rPr sz="1350" spc="19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reserved.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2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9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System.ComponentModel;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4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System.Globalization;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09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System.Text.Json;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19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Microsoft.Extensions.Logging;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Microsoft.SemanticKernel;</a:t>
            </a:r>
            <a:endParaRPr sz="1350">
              <a:latin typeface="Courier New"/>
              <a:cs typeface="Courier New"/>
            </a:endParaRPr>
          </a:p>
          <a:p>
            <a:pPr marL="385445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3"/>
              <a:tabLst>
                <a:tab pos="385445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185" dirty="0">
                <a:solidFill>
                  <a:srgbClr val="F92572"/>
                </a:solidFill>
                <a:latin typeface="Arial Black"/>
                <a:cs typeface="Arial Black"/>
              </a:rPr>
              <a:t> 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Microsoft.SemanticKernel.Plugins.Web.Bing;</a:t>
            </a:r>
            <a:endParaRPr sz="1350">
              <a:latin typeface="Courier New"/>
              <a:cs typeface="Courier New"/>
            </a:endParaRPr>
          </a:p>
          <a:p>
            <a:pPr marL="146050">
              <a:lnSpc>
                <a:spcPct val="100000"/>
              </a:lnSpc>
              <a:spcBef>
                <a:spcPts val="60"/>
              </a:spcBef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9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0"/>
              <a:tabLst>
                <a:tab pos="384810" algn="l"/>
              </a:tabLst>
            </a:pP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public</a:t>
            </a:r>
            <a:r>
              <a:rPr sz="1350" spc="48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sealed</a:t>
            </a:r>
            <a:r>
              <a:rPr sz="1350" spc="48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65" dirty="0">
                <a:solidFill>
                  <a:srgbClr val="F92572"/>
                </a:solidFill>
                <a:latin typeface="Arial Black"/>
                <a:cs typeface="Arial Black"/>
              </a:rPr>
              <a:t>class</a:t>
            </a:r>
            <a:r>
              <a:rPr sz="1350" spc="480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Arial Black"/>
                <a:cs typeface="Arial Black"/>
              </a:rPr>
              <a:t>Search</a:t>
            </a:r>
            <a:endParaRPr sz="1350">
              <a:latin typeface="Arial Black"/>
              <a:cs typeface="Arial Black"/>
            </a:endParaRPr>
          </a:p>
          <a:p>
            <a:pPr marL="384810" indent="-347345">
              <a:lnSpc>
                <a:spcPct val="100000"/>
              </a:lnSpc>
              <a:buAutoNum type="arabicPlain" startAt="10"/>
              <a:tabLst>
                <a:tab pos="384810" algn="l"/>
              </a:tabLst>
            </a:pP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endParaRPr sz="1350">
              <a:latin typeface="Courier New"/>
              <a:cs typeface="Courier New"/>
            </a:endParaRPr>
          </a:p>
          <a:p>
            <a:pPr marL="37465" marR="1217930" indent="347345">
              <a:lnSpc>
                <a:spcPct val="103699"/>
              </a:lnSpc>
              <a:buClr>
                <a:srgbClr val="DDDDDD"/>
              </a:buClr>
              <a:buFont typeface="Courier New"/>
              <a:buAutoNum type="arabicPlain" startAt="10"/>
              <a:tabLst>
                <a:tab pos="384810" algn="l"/>
              </a:tabLst>
            </a:pPr>
            <a:r>
              <a:rPr sz="1350" spc="105" dirty="0">
                <a:solidFill>
                  <a:srgbClr val="F92572"/>
                </a:solidFill>
                <a:latin typeface="Arial Black"/>
                <a:cs typeface="Arial Black"/>
              </a:rPr>
              <a:t>private</a:t>
            </a:r>
            <a:r>
              <a:rPr sz="1350" spc="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readonly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BingConnector</a:t>
            </a:r>
            <a:r>
              <a:rPr sz="1350" spc="1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_bingConnector;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13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Font typeface="Courier New"/>
              <a:buAutoNum type="arabicPlain" startAt="14"/>
              <a:tabLst>
                <a:tab pos="384810" algn="l"/>
              </a:tabLst>
            </a:pP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public</a:t>
            </a:r>
            <a:r>
              <a:rPr sz="1350" spc="80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dirty="0">
                <a:solidFill>
                  <a:srgbClr val="A6E22E"/>
                </a:solidFill>
                <a:latin typeface="Arial Black"/>
                <a:cs typeface="Arial Black"/>
              </a:rPr>
              <a:t>Search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</a:t>
            </a:r>
            <a:r>
              <a:rPr sz="1350" dirty="0">
                <a:solidFill>
                  <a:srgbClr val="A6E22E"/>
                </a:solidFill>
                <a:latin typeface="Courier New"/>
                <a:cs typeface="Courier New"/>
              </a:rPr>
              <a:t>string</a:t>
            </a:r>
            <a:r>
              <a:rPr sz="1350" spc="260" dirty="0">
                <a:solidFill>
                  <a:srgbClr val="A6E22E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apiKey,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ILoggerFactory?</a:t>
            </a:r>
            <a:r>
              <a:rPr sz="1350" spc="25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loggerFactor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ts val="105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 startAt="14"/>
              <a:tabLst>
                <a:tab pos="384810" algn="l"/>
                <a:tab pos="1790700" algn="l"/>
                <a:tab pos="3736340" algn="l"/>
              </a:tabLst>
            </a:pPr>
            <a:r>
              <a:rPr sz="1350" spc="65" dirty="0">
                <a:solidFill>
                  <a:srgbClr val="A6E22E"/>
                </a:solidFill>
                <a:latin typeface="Arial Black"/>
                <a:cs typeface="Arial Black"/>
              </a:rPr>
              <a:t>this</a:t>
            </a:r>
            <a:r>
              <a:rPr sz="1350" spc="65" dirty="0">
                <a:solidFill>
                  <a:srgbClr val="DDDDDD"/>
                </a:solidFill>
                <a:latin typeface="Courier New"/>
                <a:cs typeface="Courier New"/>
              </a:rPr>
              <a:t>(apiKey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	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12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HttpClient()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	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loggerFactory)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17955">
              <a:lnSpc>
                <a:spcPct val="100000"/>
              </a:lnSpc>
              <a:spcBef>
                <a:spcPts val="130"/>
              </a:spcBef>
            </a:pPr>
            <a:r>
              <a:rPr dirty="0"/>
              <a:t>STEP</a:t>
            </a:r>
            <a:r>
              <a:rPr spc="-5" dirty="0"/>
              <a:t> </a:t>
            </a:r>
            <a:r>
              <a:rPr dirty="0"/>
              <a:t>2:</a:t>
            </a:r>
            <a:r>
              <a:rPr spc="5" dirty="0"/>
              <a:t> </a:t>
            </a:r>
            <a:r>
              <a:rPr spc="-10" dirty="0"/>
              <a:t>ASSISTANT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051049"/>
            <a:ext cx="6901180" cy="3441700"/>
          </a:xfrm>
          <a:custGeom>
            <a:avLst/>
            <a:gdLst/>
            <a:ahLst/>
            <a:cxnLst/>
            <a:rect l="l" t="t" r="r" b="b"/>
            <a:pathLst>
              <a:path w="6901180" h="3441700">
                <a:moveTo>
                  <a:pt x="6900672" y="0"/>
                </a:moveTo>
                <a:lnTo>
                  <a:pt x="6742176" y="0"/>
                </a:lnTo>
                <a:lnTo>
                  <a:pt x="6742176" y="120650"/>
                </a:lnTo>
                <a:lnTo>
                  <a:pt x="6742176" y="3244850"/>
                </a:lnTo>
                <a:lnTo>
                  <a:pt x="158496" y="3244850"/>
                </a:lnTo>
                <a:lnTo>
                  <a:pt x="158496" y="120650"/>
                </a:lnTo>
                <a:lnTo>
                  <a:pt x="6742176" y="120650"/>
                </a:lnTo>
                <a:lnTo>
                  <a:pt x="6742176" y="0"/>
                </a:lnTo>
                <a:lnTo>
                  <a:pt x="0" y="0"/>
                </a:lnTo>
                <a:lnTo>
                  <a:pt x="0" y="120650"/>
                </a:lnTo>
                <a:lnTo>
                  <a:pt x="0" y="3244850"/>
                </a:lnTo>
                <a:lnTo>
                  <a:pt x="0" y="3441700"/>
                </a:lnTo>
                <a:lnTo>
                  <a:pt x="6900672" y="3441700"/>
                </a:lnTo>
                <a:lnTo>
                  <a:pt x="6900672" y="3244850"/>
                </a:lnTo>
                <a:lnTo>
                  <a:pt x="6900672" y="12065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60" y="2171699"/>
            <a:ext cx="6583680" cy="312420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80010" rIns="0" bIns="0" rtlCol="0">
            <a:spAutoFit/>
          </a:bodyPr>
          <a:lstStyle/>
          <a:p>
            <a:pPr marL="384810" indent="-347345">
              <a:lnSpc>
                <a:spcPct val="100000"/>
              </a:lnSpc>
              <a:spcBef>
                <a:spcPts val="630"/>
              </a:spcBef>
              <a:buAutoNum type="arabicPlain" startAt="18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name: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"Search"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8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functions:</a:t>
            </a:r>
            <a:r>
              <a:rPr sz="1350" spc="-13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NativeFunction.GetFunctionsFromObject(</a:t>
            </a:r>
            <a:r>
              <a:rPr sz="135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229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20" dirty="0">
                <a:solidFill>
                  <a:srgbClr val="DDDDDD"/>
                </a:solidFill>
                <a:latin typeface="Courier New"/>
                <a:cs typeface="Courier New"/>
              </a:rPr>
              <a:t>Sear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18"/>
              <a:tabLst>
                <a:tab pos="384810" algn="l"/>
              </a:tabLst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21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Create</a:t>
            </a:r>
            <a:r>
              <a:rPr sz="1350" spc="14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a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researcher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IPlugin</a:t>
            </a:r>
            <a:r>
              <a:rPr sz="1350" spc="48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researcher</a:t>
            </a:r>
            <a:r>
              <a:rPr sz="1350" spc="484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49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AssistantKernel.FromConfiguration(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currentDirectory</a:t>
            </a:r>
            <a:r>
              <a:rPr sz="1350" spc="-4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+</a:t>
            </a:r>
            <a:r>
              <a:rPr sz="1350" spc="-3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"/Assistants/Researcher.agent.yaml"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aiServices: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9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()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gpt4Turbo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},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2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plugins: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90" dirty="0">
                <a:solidFill>
                  <a:srgbClr val="F92572"/>
                </a:solidFill>
                <a:latin typeface="Arial Black"/>
                <a:cs typeface="Arial Black"/>
              </a:rPr>
              <a:t>new</a:t>
            </a:r>
            <a:r>
              <a:rPr sz="1350" spc="495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()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{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searchPlugin</a:t>
            </a:r>
            <a:r>
              <a:rPr sz="1350" spc="13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2"/>
              <a:tabLst>
                <a:tab pos="384810" algn="l"/>
              </a:tabLst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  <a:p>
            <a:pPr marL="37465">
              <a:lnSpc>
                <a:spcPct val="100000"/>
              </a:lnSpc>
              <a:spcBef>
                <a:spcPts val="60"/>
              </a:spcBef>
            </a:pPr>
            <a:r>
              <a:rPr sz="1350" spc="-25" dirty="0">
                <a:solidFill>
                  <a:srgbClr val="DDDDDD"/>
                </a:solidFill>
                <a:latin typeface="Courier New"/>
                <a:cs typeface="Courier New"/>
              </a:rPr>
              <a:t>28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buClr>
                <a:srgbClr val="DDDDDD"/>
              </a:buClr>
              <a:buAutoNum type="arabicPlain" startAt="29"/>
              <a:tabLst>
                <a:tab pos="384810" algn="l"/>
              </a:tabLst>
            </a:pP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//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Create</a:t>
            </a:r>
            <a:r>
              <a:rPr sz="1350" spc="140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74705D"/>
                </a:solidFill>
                <a:latin typeface="Courier New"/>
                <a:cs typeface="Courier New"/>
              </a:rPr>
              <a:t>a</a:t>
            </a:r>
            <a:r>
              <a:rPr sz="1350" spc="135" dirty="0">
                <a:solidFill>
                  <a:srgbClr val="74705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74705D"/>
                </a:solidFill>
                <a:latin typeface="Courier New"/>
                <a:cs typeface="Courier New"/>
              </a:rPr>
              <a:t>mathmatician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9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IPlugin</a:t>
            </a:r>
            <a:r>
              <a:rPr sz="1350" spc="-15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mathmatician</a:t>
            </a:r>
            <a:r>
              <a:rPr sz="1350" spc="-15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=</a:t>
            </a:r>
            <a:r>
              <a:rPr sz="1350" spc="-15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AssistantKernel.FromConfiguration(</a:t>
            </a:r>
            <a:endParaRPr sz="1350">
              <a:latin typeface="Courier New"/>
              <a:cs typeface="Courier New"/>
            </a:endParaRPr>
          </a:p>
          <a:p>
            <a:pPr marL="384810" indent="-347345">
              <a:lnSpc>
                <a:spcPct val="100000"/>
              </a:lnSpc>
              <a:spcBef>
                <a:spcPts val="60"/>
              </a:spcBef>
              <a:buAutoNum type="arabicPlain" startAt="29"/>
              <a:tabLst>
                <a:tab pos="38481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currentDirectory</a:t>
            </a:r>
            <a:r>
              <a:rPr sz="1350" spc="-15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+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A6E22E"/>
                </a:solidFill>
                <a:latin typeface="Courier New"/>
                <a:cs typeface="Courier New"/>
              </a:rPr>
              <a:t>"/Assistants/Mathmatician.agent.yaml"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,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INSTRUCTIONS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04537" y="3297427"/>
            <a:ext cx="4983480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7295" marR="5080" indent="-1205230">
              <a:lnSpc>
                <a:spcPct val="108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getting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cozy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this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AI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recipe: </a:t>
            </a:r>
            <a:r>
              <a:rPr sz="2500" dirty="0">
                <a:solidFill>
                  <a:srgbClr val="FFBFCB"/>
                </a:solidFill>
                <a:latin typeface="Segoe UI"/>
                <a:cs typeface="Segoe UI"/>
                <a:hlinkClick r:id="rId2"/>
              </a:rPr>
              <a:t>aka.ms/CAIK-</a:t>
            </a:r>
            <a:r>
              <a:rPr sz="2500" spc="-20" dirty="0">
                <a:solidFill>
                  <a:srgbClr val="FFBFCB"/>
                </a:solidFill>
                <a:latin typeface="Segoe UI"/>
                <a:cs typeface="Segoe UI"/>
                <a:hlinkClick r:id="rId2"/>
              </a:rPr>
              <a:t>repo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934" y="2188032"/>
            <a:ext cx="625221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RESEARCHER.AGENT.YAML</a:t>
            </a:r>
          </a:p>
        </p:txBody>
      </p:sp>
      <p:sp>
        <p:nvSpPr>
          <p:cNvPr id="3" name="object 3"/>
          <p:cNvSpPr/>
          <p:nvPr/>
        </p:nvSpPr>
        <p:spPr>
          <a:xfrm>
            <a:off x="2645651" y="2837179"/>
            <a:ext cx="6901180" cy="1869439"/>
          </a:xfrm>
          <a:custGeom>
            <a:avLst/>
            <a:gdLst/>
            <a:ahLst/>
            <a:cxnLst/>
            <a:rect l="l" t="t" r="r" b="b"/>
            <a:pathLst>
              <a:path w="6901180" h="1869439">
                <a:moveTo>
                  <a:pt x="6900672" y="0"/>
                </a:moveTo>
                <a:lnTo>
                  <a:pt x="6742176" y="0"/>
                </a:lnTo>
                <a:lnTo>
                  <a:pt x="6742176" y="119380"/>
                </a:lnTo>
                <a:lnTo>
                  <a:pt x="6742176" y="1673860"/>
                </a:lnTo>
                <a:lnTo>
                  <a:pt x="158496" y="1673860"/>
                </a:lnTo>
                <a:lnTo>
                  <a:pt x="158496" y="119380"/>
                </a:lnTo>
                <a:lnTo>
                  <a:pt x="6742176" y="119380"/>
                </a:lnTo>
                <a:lnTo>
                  <a:pt x="6742176" y="0"/>
                </a:lnTo>
                <a:lnTo>
                  <a:pt x="0" y="0"/>
                </a:lnTo>
                <a:lnTo>
                  <a:pt x="0" y="119380"/>
                </a:lnTo>
                <a:lnTo>
                  <a:pt x="0" y="1673860"/>
                </a:lnTo>
                <a:lnTo>
                  <a:pt x="0" y="1869440"/>
                </a:lnTo>
                <a:lnTo>
                  <a:pt x="6900672" y="1869440"/>
                </a:lnTo>
                <a:lnTo>
                  <a:pt x="6900672" y="1673860"/>
                </a:lnTo>
                <a:lnTo>
                  <a:pt x="6900672" y="11938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59" y="2956559"/>
            <a:ext cx="6583680" cy="155448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276860" indent="-239395">
              <a:lnSpc>
                <a:spcPct val="100000"/>
              </a:lnSpc>
              <a:spcBef>
                <a:spcPts val="270"/>
              </a:spcBef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name:</a:t>
            </a:r>
            <a:r>
              <a:rPr sz="1350" spc="20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Researcher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spcBef>
                <a:spcPts val="60"/>
              </a:spcBef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template:</a:t>
            </a:r>
            <a:r>
              <a:rPr sz="1350" spc="33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|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spcBef>
                <a:spcPts val="60"/>
              </a:spcBef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You</a:t>
            </a:r>
            <a:r>
              <a:rPr sz="1350" spc="16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are</a:t>
            </a:r>
            <a:r>
              <a:rPr sz="1350" spc="1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researcher</a:t>
            </a:r>
            <a:r>
              <a:rPr sz="1350" spc="1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that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searches</a:t>
            </a:r>
            <a:r>
              <a:rPr sz="1350" spc="1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the</a:t>
            </a:r>
            <a:r>
              <a:rPr sz="1350" spc="18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web</a:t>
            </a:r>
            <a:r>
              <a:rPr sz="1350" spc="1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b="1" dirty="0">
                <a:solidFill>
                  <a:srgbClr val="F92572"/>
                </a:solidFill>
                <a:latin typeface="Courier New"/>
                <a:cs typeface="Courier New"/>
              </a:rPr>
              <a:t>for</a:t>
            </a:r>
            <a:r>
              <a:rPr sz="1350" b="1" spc="180" dirty="0">
                <a:solidFill>
                  <a:srgbClr val="F92572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information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template_format:</a:t>
            </a:r>
            <a:r>
              <a:rPr sz="1350" spc="-130" dirty="0">
                <a:solidFill>
                  <a:srgbClr val="DDDDDD"/>
                </a:solidFill>
                <a:latin typeface="Courier New"/>
                <a:cs typeface="Courier New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handlebars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spcBef>
                <a:spcPts val="60"/>
              </a:spcBef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description:</a:t>
            </a:r>
            <a:r>
              <a:rPr sz="1350" spc="270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An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assistant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that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generates</a:t>
            </a:r>
            <a:r>
              <a:rPr sz="1350" spc="27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images.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spcBef>
                <a:spcPts val="60"/>
              </a:spcBef>
              <a:buAutoNum type="arabicPlain"/>
              <a:tabLst>
                <a:tab pos="276860" algn="l"/>
              </a:tabLst>
            </a:pP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execution_settings: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buAutoNum type="arabicPlain"/>
              <a:tabLst>
                <a:tab pos="276860" algn="l"/>
              </a:tabLst>
            </a:pP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-</a:t>
            </a:r>
            <a:r>
              <a:rPr sz="1350" spc="409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model_id_pattern:</a:t>
            </a:r>
            <a:r>
              <a:rPr sz="1350" spc="415" dirty="0">
                <a:solidFill>
                  <a:srgbClr val="DDDDDD"/>
                </a:solidFill>
                <a:latin typeface="Courier New"/>
                <a:cs typeface="Courier New"/>
              </a:rPr>
              <a:t> </a:t>
            </a:r>
            <a:r>
              <a:rPr sz="1350" dirty="0">
                <a:solidFill>
                  <a:srgbClr val="DDDDDD"/>
                </a:solidFill>
                <a:latin typeface="Courier New"/>
                <a:cs typeface="Courier New"/>
              </a:rPr>
              <a:t>^gpt-</a:t>
            </a:r>
            <a:r>
              <a:rPr sz="1350" spc="-50" dirty="0">
                <a:solidFill>
                  <a:srgbClr val="DDDDDD"/>
                </a:solidFill>
                <a:latin typeface="Courier New"/>
                <a:cs typeface="Courier New"/>
              </a:rPr>
              <a:t>4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833" y="2920999"/>
            <a:ext cx="5841167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5345" algn="l"/>
              </a:tabLst>
            </a:pPr>
            <a:r>
              <a:rPr sz="6300" spc="-10" dirty="0"/>
              <a:t>LET'S</a:t>
            </a:r>
            <a:r>
              <a:rPr sz="6300" dirty="0"/>
              <a:t>	</a:t>
            </a:r>
            <a:r>
              <a:rPr sz="6300" spc="-10" dirty="0"/>
              <a:t>COOK!</a:t>
            </a:r>
            <a:r>
              <a:rPr lang="en-US" sz="6300" spc="-10" dirty="0"/>
              <a:t> 🧑‍🍳</a:t>
            </a:r>
            <a:endParaRPr sz="63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Semantic Kernel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3258296"/>
            <a:ext cx="10270223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https://aka.ms/semantic-kernel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3122" y="2111832"/>
            <a:ext cx="540575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4945" marR="5080" indent="-182880"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RECIPE</a:t>
            </a:r>
            <a:r>
              <a:rPr spc="10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dirty="0"/>
              <a:t>AI-</a:t>
            </a:r>
            <a:r>
              <a:rPr spc="-10" dirty="0"/>
              <a:t>DRIVEN </a:t>
            </a:r>
            <a:r>
              <a:rPr dirty="0"/>
              <a:t>DESIGN</a:t>
            </a:r>
            <a:r>
              <a:rPr spc="-5" dirty="0"/>
              <a:t> </a:t>
            </a:r>
            <a:r>
              <a:rPr spc="-10" dirty="0"/>
              <a:t>THINKING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519" y="3657599"/>
            <a:ext cx="114300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519" y="4069079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519" y="4488179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06831" y="3472688"/>
            <a:ext cx="6698615" cy="1267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300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tokens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Pre-trained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Foundation</a:t>
            </a:r>
            <a:r>
              <a:rPr sz="25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Model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5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r>
              <a:rPr sz="25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assorted</a:t>
            </a:r>
            <a:r>
              <a:rPr sz="25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customer</a:t>
            </a:r>
            <a:r>
              <a:rPr sz="25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feedback</a:t>
            </a: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25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ready-made</a:t>
            </a:r>
            <a:r>
              <a:rPr sz="25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"Design</a:t>
            </a:r>
            <a:r>
              <a:rPr sz="25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dirty="0">
                <a:solidFill>
                  <a:srgbClr val="FFFFFF"/>
                </a:solidFill>
                <a:latin typeface="Segoe UI"/>
                <a:cs typeface="Segoe UI"/>
              </a:rPr>
              <a:t>Thinking"</a:t>
            </a:r>
            <a:r>
              <a:rPr sz="25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Segoe UI"/>
                <a:cs typeface="Segoe UI"/>
              </a:rPr>
              <a:t>PLUGIN</a:t>
            </a:r>
            <a:endParaRPr sz="25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791" y="2440939"/>
            <a:ext cx="8034417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9905" algn="l"/>
                <a:tab pos="3029585" algn="l"/>
                <a:tab pos="3787140" algn="l"/>
              </a:tabLst>
            </a:pPr>
            <a:r>
              <a:rPr sz="6300" spc="-20" dirty="0"/>
              <a:t>FIRE</a:t>
            </a:r>
            <a:r>
              <a:rPr sz="6300" dirty="0"/>
              <a:t>	</a:t>
            </a:r>
            <a:r>
              <a:rPr sz="6300" spc="-25" dirty="0"/>
              <a:t>UP</a:t>
            </a:r>
            <a:r>
              <a:rPr sz="6300" dirty="0"/>
              <a:t>	</a:t>
            </a:r>
            <a:r>
              <a:rPr sz="6300" spc="-60" dirty="0"/>
              <a:t>A</a:t>
            </a:r>
            <a:r>
              <a:rPr sz="6300" dirty="0"/>
              <a:t>	</a:t>
            </a:r>
            <a:r>
              <a:rPr sz="6300" spc="-10" dirty="0"/>
              <a:t>KERNEL</a:t>
            </a:r>
            <a:r>
              <a:rPr lang="en-US" sz="6300" spc="-10" dirty="0"/>
              <a:t> 🔥</a:t>
            </a:r>
            <a:endParaRPr sz="6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2589" y="2664967"/>
            <a:ext cx="3766820" cy="525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50" dirty="0"/>
              <a:t>SEMANTIC</a:t>
            </a:r>
            <a:r>
              <a:rPr sz="3250" spc="25" dirty="0"/>
              <a:t> </a:t>
            </a:r>
            <a:r>
              <a:rPr sz="3250" spc="-10" dirty="0"/>
              <a:t>KERNEL!</a:t>
            </a:r>
            <a:endParaRPr sz="3250"/>
          </a:p>
        </p:txBody>
      </p:sp>
      <p:sp>
        <p:nvSpPr>
          <p:cNvPr id="3" name="object 3"/>
          <p:cNvSpPr/>
          <p:nvPr/>
        </p:nvSpPr>
        <p:spPr>
          <a:xfrm>
            <a:off x="2645651" y="3202939"/>
            <a:ext cx="6901180" cy="1024890"/>
          </a:xfrm>
          <a:custGeom>
            <a:avLst/>
            <a:gdLst/>
            <a:ahLst/>
            <a:cxnLst/>
            <a:rect l="l" t="t" r="r" b="b"/>
            <a:pathLst>
              <a:path w="6901180" h="1024889">
                <a:moveTo>
                  <a:pt x="6900672" y="0"/>
                </a:moveTo>
                <a:lnTo>
                  <a:pt x="6742176" y="0"/>
                </a:lnTo>
                <a:lnTo>
                  <a:pt x="6742176" y="119380"/>
                </a:lnTo>
                <a:lnTo>
                  <a:pt x="6742176" y="828040"/>
                </a:lnTo>
                <a:lnTo>
                  <a:pt x="158496" y="828040"/>
                </a:lnTo>
                <a:lnTo>
                  <a:pt x="158496" y="119380"/>
                </a:lnTo>
                <a:lnTo>
                  <a:pt x="6742176" y="119380"/>
                </a:lnTo>
                <a:lnTo>
                  <a:pt x="6742176" y="0"/>
                </a:lnTo>
                <a:lnTo>
                  <a:pt x="0" y="0"/>
                </a:lnTo>
                <a:lnTo>
                  <a:pt x="0" y="119380"/>
                </a:lnTo>
                <a:lnTo>
                  <a:pt x="0" y="828040"/>
                </a:lnTo>
                <a:lnTo>
                  <a:pt x="0" y="1024890"/>
                </a:lnTo>
                <a:lnTo>
                  <a:pt x="6900672" y="1024890"/>
                </a:lnTo>
                <a:lnTo>
                  <a:pt x="6900672" y="828040"/>
                </a:lnTo>
                <a:lnTo>
                  <a:pt x="6900672" y="119380"/>
                </a:lnTo>
                <a:lnTo>
                  <a:pt x="6900672" y="0"/>
                </a:lnTo>
                <a:close/>
              </a:path>
            </a:pathLst>
          </a:custGeom>
          <a:solidFill>
            <a:srgbClr val="000000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04159" y="3322319"/>
            <a:ext cx="6583680" cy="708660"/>
          </a:xfrm>
          <a:prstGeom prst="rect">
            <a:avLst/>
          </a:prstGeom>
          <a:solidFill>
            <a:srgbClr val="262821"/>
          </a:solidFill>
        </p:spPr>
        <p:txBody>
          <a:bodyPr vert="horz" wrap="square" lIns="0" tIns="34290" rIns="0" bIns="0" rtlCol="0">
            <a:spAutoFit/>
          </a:bodyPr>
          <a:lstStyle/>
          <a:p>
            <a:pPr marL="276860" indent="-239395">
              <a:lnSpc>
                <a:spcPct val="100000"/>
              </a:lnSpc>
              <a:spcBef>
                <a:spcPts val="270"/>
              </a:spcBef>
              <a:buClr>
                <a:srgbClr val="DDDDDD"/>
              </a:buClr>
              <a:buFont typeface="Courier New"/>
              <a:buAutoNum type="arabicPlain"/>
              <a:tabLst>
                <a:tab pos="276860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9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Microsoft.SemanticKernel;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spcBef>
                <a:spcPts val="60"/>
              </a:spcBef>
              <a:buClr>
                <a:srgbClr val="DDDDDD"/>
              </a:buClr>
              <a:buFont typeface="Courier New"/>
              <a:buAutoNum type="arabicPlain"/>
              <a:tabLst>
                <a:tab pos="276860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09" dirty="0">
                <a:solidFill>
                  <a:srgbClr val="F92572"/>
                </a:solidFill>
                <a:latin typeface="Arial Black"/>
                <a:cs typeface="Arial Black"/>
              </a:rPr>
              <a:t>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System;</a:t>
            </a:r>
            <a:endParaRPr sz="1350">
              <a:latin typeface="Courier New"/>
              <a:cs typeface="Courier New"/>
            </a:endParaRPr>
          </a:p>
          <a:p>
            <a:pPr marL="276860" indent="-239395">
              <a:lnSpc>
                <a:spcPct val="100000"/>
              </a:lnSpc>
              <a:buClr>
                <a:srgbClr val="DDDDDD"/>
              </a:buClr>
              <a:buFont typeface="Courier New"/>
              <a:buAutoNum type="arabicPlain"/>
              <a:tabLst>
                <a:tab pos="276860" algn="l"/>
              </a:tabLst>
            </a:pPr>
            <a:r>
              <a:rPr sz="1350" spc="50" dirty="0">
                <a:solidFill>
                  <a:srgbClr val="F92572"/>
                </a:solidFill>
                <a:latin typeface="Arial Black"/>
                <a:cs typeface="Arial Black"/>
              </a:rPr>
              <a:t>using</a:t>
            </a:r>
            <a:r>
              <a:rPr sz="1350" spc="45" dirty="0">
                <a:solidFill>
                  <a:srgbClr val="F92572"/>
                </a:solidFill>
                <a:latin typeface="Arial Black"/>
                <a:cs typeface="Arial Black"/>
              </a:rPr>
              <a:t>  </a:t>
            </a:r>
            <a:r>
              <a:rPr sz="1350" spc="-10" dirty="0">
                <a:solidFill>
                  <a:srgbClr val="DDDDDD"/>
                </a:solidFill>
                <a:latin typeface="Courier New"/>
                <a:cs typeface="Courier New"/>
              </a:rPr>
              <a:t>System.Threading.Tasks;</a:t>
            </a:r>
            <a:endParaRPr sz="13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Picture 2" descr="A blue and black background&#10;&#10;Description automatically generated">
            <a:extLst>
              <a:ext uri="{FF2B5EF4-FFF2-40B4-BE49-F238E27FC236}">
                <a16:creationId xmlns:a16="http://schemas.microsoft.com/office/drawing/2014/main" id="{B6030B8F-8EEB-9D9D-C3C7-7497E6E465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BFC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2050</Words>
  <Application>Microsoft Office PowerPoint</Application>
  <PresentationFormat>Widescreen</PresentationFormat>
  <Paragraphs>282</Paragraphs>
  <Slides>52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Arial Black</vt:lpstr>
      <vt:lpstr>Courier New</vt:lpstr>
      <vt:lpstr>Open Sans</vt:lpstr>
      <vt:lpstr>Segoe UI</vt:lpstr>
      <vt:lpstr>Segoe UI Semibold</vt:lpstr>
      <vt:lpstr>Segoe UI Symbol</vt:lpstr>
      <vt:lpstr>Space Grotesk</vt:lpstr>
      <vt:lpstr>Space Grotesk Medium</vt:lpstr>
      <vt:lpstr>Office Theme</vt:lpstr>
      <vt:lpstr>1_Office Theme</vt:lpstr>
      <vt:lpstr>2_Office Theme</vt:lpstr>
      <vt:lpstr>AI for .NET with SK</vt:lpstr>
      <vt:lpstr>DESIGN THINKING</vt:lpstr>
      <vt:lpstr>PowerPoint Presentation</vt:lpstr>
      <vt:lpstr>PowerPoint Presentation</vt:lpstr>
      <vt:lpstr>INSTRUCTIONS</vt:lpstr>
      <vt:lpstr>RECIPE FOR AI-DRIVEN DESIGN THINKING</vt:lpstr>
      <vt:lpstr>FIRE UP A KERNEL 🔥</vt:lpstr>
      <vt:lpstr>SEMANTIC KERNEL!</vt:lpstr>
      <vt:lpstr>PowerPoint Presentation</vt:lpstr>
      <vt:lpstr>PowerPoint Presentation</vt:lpstr>
      <vt:lpstr>USE ONE OF THE PLUGINS 🔌</vt:lpstr>
      <vt:lpstr>LOAD THE PLUGIN</vt:lpstr>
      <vt:lpstr>PREP THE INPUT</vt:lpstr>
      <vt:lpstr>PLATE THE FINISHED MEAL  🍽️ </vt:lpstr>
      <vt:lpstr>PowerPoint Presentation</vt:lpstr>
      <vt:lpstr>CHECK OUT THE SCIENCE OF  YOUR COOKING 🧑‍🍳</vt:lpstr>
      <vt:lpstr>PowerPoint Presentation</vt:lpstr>
      <vt:lpstr>PowerPoint Presentation</vt:lpstr>
      <vt:lpstr>YOU MADE  A DELICIOUS AI MEAL! 🧑‍🍳</vt:lpstr>
      <vt:lpstr>CAREER ADVISING</vt:lpstr>
      <vt:lpstr>PowerPoint Presentation</vt:lpstr>
      <vt:lpstr>"We should leverage uncertainty for the powerful, creativity-inducing variable that it is."</vt:lpstr>
      <vt:lpstr>INSTRUCTIONS</vt:lpstr>
      <vt:lpstr>RECIPE FOR AI-DRIVEN CAREER ADVISING</vt:lpstr>
      <vt:lpstr>FIRE UP A KERNEL WITH TWO MODELS 🔥🔥</vt:lpstr>
      <vt:lpstr>PowerPoint Presentation</vt:lpstr>
      <vt:lpstr>COLLECT CONTEXT WITH MEMORY</vt:lpstr>
      <vt:lpstr>CREATE EMBEDDINGS FOR LATER</vt:lpstr>
      <vt:lpstr>HOW A QUERY WORKS</vt:lpstr>
      <vt:lpstr>NOW LET'S USE A COMPLETION MODEL THAT'S GROUNDED</vt:lpstr>
      <vt:lpstr>UNGROUNDED EXAMPLE</vt:lpstr>
      <vt:lpstr>MENTOR PROMPT (UNGROUNDED)</vt:lpstr>
      <vt:lpstr>LET'S GET GROUNDED ...</vt:lpstr>
      <vt:lpstr>GROUNDED MENTOR PLUGIN</vt:lpstr>
      <vt:lpstr>PASS THE GROUNDING FWD ...</vt:lpstr>
      <vt:lpstr>WE'RE GETTING KEVIN-ISH ...</vt:lpstr>
      <vt:lpstr>LET'S LOOK AT THE SCIENCE</vt:lpstr>
      <vt:lpstr>TOKENS GET USED; HYPERPARAMETERS FTW</vt:lpstr>
      <vt:lpstr>YOU MADE  A DELICIOUS AI MEAL! 🎉</vt:lpstr>
      <vt:lpstr>HELLO WORLD.</vt:lpstr>
      <vt:lpstr>HELLO AGENTS!</vt:lpstr>
      <vt:lpstr>WHAT ARE "AGENTS"?</vt:lpstr>
      <vt:lpstr>PowerPoint Presentation</vt:lpstr>
      <vt:lpstr>REGULAR CHAT</vt:lpstr>
      <vt:lpstr>HIERARCHICAL CHAT</vt:lpstr>
      <vt:lpstr>JOINT CHAT</vt:lpstr>
      <vt:lpstr>STEP 1: PLUGINS</vt:lpstr>
      <vt:lpstr>SEARCH.CS PLUGIN</vt:lpstr>
      <vt:lpstr>STEP 2: ASSISTANT</vt:lpstr>
      <vt:lpstr>RESEARCHER.AGENT.YAML</vt:lpstr>
      <vt:lpstr>LET'S COOK! 🧑‍🍳</vt:lpstr>
      <vt:lpstr>Semantic Kernel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2023-12-07T00:52:26Z</dcterms:created>
  <dcterms:modified xsi:type="dcterms:W3CDTF">2023-12-07T01:00:35Z</dcterms:modified>
</cp:coreProperties>
</file>